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48"/>
  </p:notesMasterIdLst>
  <p:sldIdLst>
    <p:sldId id="328" r:id="rId2"/>
    <p:sldId id="330" r:id="rId3"/>
    <p:sldId id="331" r:id="rId4"/>
    <p:sldId id="332" r:id="rId5"/>
    <p:sldId id="369" r:id="rId6"/>
    <p:sldId id="257" r:id="rId7"/>
    <p:sldId id="284" r:id="rId8"/>
    <p:sldId id="370" r:id="rId9"/>
    <p:sldId id="320" r:id="rId10"/>
    <p:sldId id="261" r:id="rId11"/>
    <p:sldId id="292" r:id="rId12"/>
    <p:sldId id="290" r:id="rId13"/>
    <p:sldId id="291" r:id="rId14"/>
    <p:sldId id="366" r:id="rId15"/>
    <p:sldId id="364" r:id="rId16"/>
    <p:sldId id="365" r:id="rId17"/>
    <p:sldId id="313" r:id="rId18"/>
    <p:sldId id="327" r:id="rId19"/>
    <p:sldId id="367" r:id="rId20"/>
    <p:sldId id="299" r:id="rId21"/>
    <p:sldId id="289" r:id="rId22"/>
    <p:sldId id="288" r:id="rId23"/>
    <p:sldId id="315" r:id="rId24"/>
    <p:sldId id="325" r:id="rId25"/>
    <p:sldId id="286" r:id="rId26"/>
    <p:sldId id="309" r:id="rId27"/>
    <p:sldId id="322" r:id="rId28"/>
    <p:sldId id="300" r:id="rId29"/>
    <p:sldId id="314" r:id="rId30"/>
    <p:sldId id="321" r:id="rId31"/>
    <p:sldId id="287" r:id="rId32"/>
    <p:sldId id="310" r:id="rId33"/>
    <p:sldId id="326" r:id="rId34"/>
    <p:sldId id="373" r:id="rId35"/>
    <p:sldId id="293" r:id="rId36"/>
    <p:sldId id="323" r:id="rId37"/>
    <p:sldId id="363" r:id="rId38"/>
    <p:sldId id="368" r:id="rId39"/>
    <p:sldId id="371" r:id="rId40"/>
    <p:sldId id="340" r:id="rId41"/>
    <p:sldId id="362" r:id="rId42"/>
    <p:sldId id="341" r:id="rId43"/>
    <p:sldId id="339" r:id="rId44"/>
    <p:sldId id="359" r:id="rId45"/>
    <p:sldId id="376" r:id="rId46"/>
    <p:sldId id="372" r:id="rId4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she Schwartz" initials="MS" lastIdx="7" clrIdx="0">
    <p:extLst>
      <p:ext uri="{19B8F6BF-5375-455C-9EA6-DF929625EA0E}">
        <p15:presenceInfo xmlns:p15="http://schemas.microsoft.com/office/powerpoint/2012/main" userId="S::moshe@ethertonandassociates.com::9b1c119c-4bf8-4d0f-9c90-c1b261abb462" providerId="AD"/>
      </p:ext>
    </p:extLst>
  </p:cmAuthor>
  <p:cmAuthor id="2" name="Jon Etherton" initials="JE" lastIdx="1" clrIdx="1">
    <p:extLst>
      <p:ext uri="{19B8F6BF-5375-455C-9EA6-DF929625EA0E}">
        <p15:presenceInfo xmlns:p15="http://schemas.microsoft.com/office/powerpoint/2012/main" userId="S::jon@ethertonandassociates.com::b16390a7-3497-4ba5-88ce-52c1ad0a2a9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83" autoAdjust="0"/>
    <p:restoredTop sz="93197" autoAdjust="0"/>
  </p:normalViewPr>
  <p:slideViewPr>
    <p:cSldViewPr snapToGrid="0">
      <p:cViewPr varScale="1">
        <p:scale>
          <a:sx n="99" d="100"/>
          <a:sy n="99" d="100"/>
        </p:scale>
        <p:origin x="1308"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3158"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247C910-E5B1-438D-8AC2-D06D7A84BA60}" type="datetimeFigureOut">
              <a:rPr lang="en-US" smtClean="0"/>
              <a:t>8/14/2023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78E6268-E6D6-41C9-A8DC-78B81BE928E5}" type="slidenum">
              <a:rPr lang="en-US" smtClean="0"/>
              <a:t>‹#›</a:t>
            </a:fld>
            <a:endParaRPr lang="en-US"/>
          </a:p>
        </p:txBody>
      </p:sp>
    </p:spTree>
    <p:extLst>
      <p:ext uri="{BB962C8B-B14F-4D97-AF65-F5344CB8AC3E}">
        <p14:creationId xmlns:p14="http://schemas.microsoft.com/office/powerpoint/2010/main" val="112478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1</a:t>
            </a:fld>
            <a:endParaRPr lang="en-US"/>
          </a:p>
        </p:txBody>
      </p:sp>
    </p:spTree>
    <p:extLst>
      <p:ext uri="{BB962C8B-B14F-4D97-AF65-F5344CB8AC3E}">
        <p14:creationId xmlns:p14="http://schemas.microsoft.com/office/powerpoint/2010/main" val="37302042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19</a:t>
            </a:fld>
            <a:endParaRPr lang="en-US"/>
          </a:p>
        </p:txBody>
      </p:sp>
    </p:spTree>
    <p:extLst>
      <p:ext uri="{BB962C8B-B14F-4D97-AF65-F5344CB8AC3E}">
        <p14:creationId xmlns:p14="http://schemas.microsoft.com/office/powerpoint/2010/main" val="527555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20</a:t>
            </a:fld>
            <a:endParaRPr lang="en-US"/>
          </a:p>
        </p:txBody>
      </p:sp>
    </p:spTree>
    <p:extLst>
      <p:ext uri="{BB962C8B-B14F-4D97-AF65-F5344CB8AC3E}">
        <p14:creationId xmlns:p14="http://schemas.microsoft.com/office/powerpoint/2010/main" val="3264010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25</a:t>
            </a:fld>
            <a:endParaRPr lang="en-US"/>
          </a:p>
        </p:txBody>
      </p:sp>
    </p:spTree>
    <p:extLst>
      <p:ext uri="{BB962C8B-B14F-4D97-AF65-F5344CB8AC3E}">
        <p14:creationId xmlns:p14="http://schemas.microsoft.com/office/powerpoint/2010/main" val="1729838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heightened interest in OTs.</a:t>
            </a:r>
          </a:p>
        </p:txBody>
      </p:sp>
      <p:sp>
        <p:nvSpPr>
          <p:cNvPr id="4" name="Slide Number Placeholder 3"/>
          <p:cNvSpPr>
            <a:spLocks noGrp="1"/>
          </p:cNvSpPr>
          <p:nvPr>
            <p:ph type="sldNum" sz="quarter" idx="5"/>
          </p:nvPr>
        </p:nvSpPr>
        <p:spPr/>
        <p:txBody>
          <a:bodyPr/>
          <a:lstStyle/>
          <a:p>
            <a:fld id="{678E6268-E6D6-41C9-A8DC-78B81BE928E5}" type="slidenum">
              <a:rPr lang="en-US" smtClean="0"/>
              <a:t>26</a:t>
            </a:fld>
            <a:endParaRPr lang="en-US"/>
          </a:p>
        </p:txBody>
      </p:sp>
    </p:spTree>
    <p:extLst>
      <p:ext uri="{BB962C8B-B14F-4D97-AF65-F5344CB8AC3E}">
        <p14:creationId xmlns:p14="http://schemas.microsoft.com/office/powerpoint/2010/main" val="22724777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27</a:t>
            </a:fld>
            <a:endParaRPr lang="en-US"/>
          </a:p>
        </p:txBody>
      </p:sp>
    </p:spTree>
    <p:extLst>
      <p:ext uri="{BB962C8B-B14F-4D97-AF65-F5344CB8AC3E}">
        <p14:creationId xmlns:p14="http://schemas.microsoft.com/office/powerpoint/2010/main" val="561165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888 – a lesson in sometimes not treading at all</a:t>
            </a:r>
          </a:p>
        </p:txBody>
      </p:sp>
      <p:sp>
        <p:nvSpPr>
          <p:cNvPr id="4" name="Slide Number Placeholder 3"/>
          <p:cNvSpPr>
            <a:spLocks noGrp="1"/>
          </p:cNvSpPr>
          <p:nvPr>
            <p:ph type="sldNum" sz="quarter" idx="5"/>
          </p:nvPr>
        </p:nvSpPr>
        <p:spPr/>
        <p:txBody>
          <a:bodyPr/>
          <a:lstStyle/>
          <a:p>
            <a:fld id="{678E6268-E6D6-41C9-A8DC-78B81BE928E5}" type="slidenum">
              <a:rPr lang="en-US" smtClean="0"/>
              <a:t>28</a:t>
            </a:fld>
            <a:endParaRPr lang="en-US"/>
          </a:p>
        </p:txBody>
      </p:sp>
    </p:spTree>
    <p:extLst>
      <p:ext uri="{BB962C8B-B14F-4D97-AF65-F5344CB8AC3E}">
        <p14:creationId xmlns:p14="http://schemas.microsoft.com/office/powerpoint/2010/main" val="559228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29</a:t>
            </a:fld>
            <a:endParaRPr lang="en-US"/>
          </a:p>
        </p:txBody>
      </p:sp>
    </p:spTree>
    <p:extLst>
      <p:ext uri="{BB962C8B-B14F-4D97-AF65-F5344CB8AC3E}">
        <p14:creationId xmlns:p14="http://schemas.microsoft.com/office/powerpoint/2010/main" val="17657109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30</a:t>
            </a:fld>
            <a:endParaRPr lang="en-US"/>
          </a:p>
        </p:txBody>
      </p:sp>
    </p:spTree>
    <p:extLst>
      <p:ext uri="{BB962C8B-B14F-4D97-AF65-F5344CB8AC3E}">
        <p14:creationId xmlns:p14="http://schemas.microsoft.com/office/powerpoint/2010/main" val="15059770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 Force Program Element Consolidation Request. Page 293. </a:t>
            </a:r>
          </a:p>
          <a:p>
            <a:pPr lvl="1"/>
            <a:r>
              <a:rPr lang="en-US" dirty="0"/>
              <a:t>“granting of additional budget flexibility to the Department is based on the presumption that a state of trust and comity exists between the legislative and executive branches regarding the proper use of appropriated funds. This presumption presently is false. Since the Department has repeatedly demonstrated its willingness to disregard congressionally mandated reprogramming procedures…” </a:t>
            </a:r>
          </a:p>
          <a:p>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38</a:t>
            </a:fld>
            <a:endParaRPr lang="en-US"/>
          </a:p>
        </p:txBody>
      </p:sp>
    </p:spTree>
    <p:extLst>
      <p:ext uri="{BB962C8B-B14F-4D97-AF65-F5344CB8AC3E}">
        <p14:creationId xmlns:p14="http://schemas.microsoft.com/office/powerpoint/2010/main" val="1397902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Stacy Cummings will be filling the USD A&amp;S role</a:t>
            </a:r>
          </a:p>
        </p:txBody>
      </p:sp>
      <p:sp>
        <p:nvSpPr>
          <p:cNvPr id="4" name="Slide Number Placeholder 3"/>
          <p:cNvSpPr>
            <a:spLocks noGrp="1"/>
          </p:cNvSpPr>
          <p:nvPr>
            <p:ph type="sldNum" sz="quarter" idx="5"/>
          </p:nvPr>
        </p:nvSpPr>
        <p:spPr/>
        <p:txBody>
          <a:bodyPr/>
          <a:lstStyle/>
          <a:p>
            <a:fld id="{678E6268-E6D6-41C9-A8DC-78B81BE928E5}" type="slidenum">
              <a:rPr lang="en-US" smtClean="0"/>
              <a:t>43</a:t>
            </a:fld>
            <a:endParaRPr lang="en-US"/>
          </a:p>
        </p:txBody>
      </p:sp>
    </p:spTree>
    <p:extLst>
      <p:ext uri="{BB962C8B-B14F-4D97-AF65-F5344CB8AC3E}">
        <p14:creationId xmlns:p14="http://schemas.microsoft.com/office/powerpoint/2010/main" val="3530145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GAO report: Federal Research: Agencies Need to Enhance Policies to Address Foreign Influence</a:t>
            </a:r>
          </a:p>
          <a:p>
            <a:r>
              <a:rPr lang="en-US" dirty="0"/>
              <a:t>The </a:t>
            </a:r>
            <a:r>
              <a:rPr lang="en-US" b="0" dirty="0"/>
              <a:t>Berry Amendment </a:t>
            </a:r>
            <a:r>
              <a:rPr lang="en-US" dirty="0"/>
              <a:t>requires DoD to buy food, clothing, fabrics, fibers, yarns, other  textiles, and hand or measuring tools that are grown, reprocessed, reused, or produced in the US</a:t>
            </a:r>
          </a:p>
        </p:txBody>
      </p:sp>
      <p:sp>
        <p:nvSpPr>
          <p:cNvPr id="4" name="Slide Number Placeholder 3"/>
          <p:cNvSpPr>
            <a:spLocks noGrp="1"/>
          </p:cNvSpPr>
          <p:nvPr>
            <p:ph type="sldNum" sz="quarter" idx="5"/>
          </p:nvPr>
        </p:nvSpPr>
        <p:spPr/>
        <p:txBody>
          <a:bodyPr/>
          <a:lstStyle/>
          <a:p>
            <a:fld id="{678E6268-E6D6-41C9-A8DC-78B81BE928E5}" type="slidenum">
              <a:rPr lang="en-US" smtClean="0"/>
              <a:t>7</a:t>
            </a:fld>
            <a:endParaRPr lang="en-US"/>
          </a:p>
        </p:txBody>
      </p:sp>
    </p:spTree>
    <p:extLst>
      <p:ext uri="{BB962C8B-B14F-4D97-AF65-F5344CB8AC3E}">
        <p14:creationId xmlns:p14="http://schemas.microsoft.com/office/powerpoint/2010/main" val="7958754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Combined/Joint Forces Land Component Command Course</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9F03D-8E2D-4B23-8AA5-C94E8673A5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10702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89F03D-8E2D-4B23-8AA5-C94E8673A5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0913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GAO report: Federal Research: Agencies Need to Enhance Policies to Address Foreign Influence</a:t>
            </a:r>
          </a:p>
        </p:txBody>
      </p:sp>
      <p:sp>
        <p:nvSpPr>
          <p:cNvPr id="4" name="Slide Number Placeholder 3"/>
          <p:cNvSpPr>
            <a:spLocks noGrp="1"/>
          </p:cNvSpPr>
          <p:nvPr>
            <p:ph type="sldNum" sz="quarter" idx="5"/>
          </p:nvPr>
        </p:nvSpPr>
        <p:spPr/>
        <p:txBody>
          <a:bodyPr/>
          <a:lstStyle/>
          <a:p>
            <a:fld id="{678E6268-E6D6-41C9-A8DC-78B81BE928E5}" type="slidenum">
              <a:rPr lang="en-US" smtClean="0"/>
              <a:t>8</a:t>
            </a:fld>
            <a:endParaRPr lang="en-US"/>
          </a:p>
        </p:txBody>
      </p:sp>
    </p:spTree>
    <p:extLst>
      <p:ext uri="{BB962C8B-B14F-4D97-AF65-F5344CB8AC3E}">
        <p14:creationId xmlns:p14="http://schemas.microsoft.com/office/powerpoint/2010/main" val="3003179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891 – instead of killing it, proscribed it so much as to make very limited in applicability</a:t>
            </a:r>
          </a:p>
        </p:txBody>
      </p:sp>
      <p:sp>
        <p:nvSpPr>
          <p:cNvPr id="4" name="Slide Number Placeholder 3"/>
          <p:cNvSpPr>
            <a:spLocks noGrp="1"/>
          </p:cNvSpPr>
          <p:nvPr>
            <p:ph type="sldNum" sz="quarter" idx="5"/>
          </p:nvPr>
        </p:nvSpPr>
        <p:spPr/>
        <p:txBody>
          <a:bodyPr/>
          <a:lstStyle/>
          <a:p>
            <a:fld id="{678E6268-E6D6-41C9-A8DC-78B81BE928E5}" type="slidenum">
              <a:rPr lang="en-US" smtClean="0"/>
              <a:t>9</a:t>
            </a:fld>
            <a:endParaRPr lang="en-US"/>
          </a:p>
        </p:txBody>
      </p:sp>
    </p:spTree>
    <p:extLst>
      <p:ext uri="{BB962C8B-B14F-4D97-AF65-F5344CB8AC3E}">
        <p14:creationId xmlns:p14="http://schemas.microsoft.com/office/powerpoint/2010/main" val="3802466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10</a:t>
            </a:fld>
            <a:endParaRPr lang="en-US"/>
          </a:p>
        </p:txBody>
      </p:sp>
    </p:spTree>
    <p:extLst>
      <p:ext uri="{BB962C8B-B14F-4D97-AF65-F5344CB8AC3E}">
        <p14:creationId xmlns:p14="http://schemas.microsoft.com/office/powerpoint/2010/main" val="1195571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13</a:t>
            </a:fld>
            <a:endParaRPr lang="en-US"/>
          </a:p>
        </p:txBody>
      </p:sp>
    </p:spTree>
    <p:extLst>
      <p:ext uri="{BB962C8B-B14F-4D97-AF65-F5344CB8AC3E}">
        <p14:creationId xmlns:p14="http://schemas.microsoft.com/office/powerpoint/2010/main" val="90175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14</a:t>
            </a:fld>
            <a:endParaRPr lang="en-US"/>
          </a:p>
        </p:txBody>
      </p:sp>
    </p:spTree>
    <p:extLst>
      <p:ext uri="{BB962C8B-B14F-4D97-AF65-F5344CB8AC3E}">
        <p14:creationId xmlns:p14="http://schemas.microsoft.com/office/powerpoint/2010/main" val="900569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8E6268-E6D6-41C9-A8DC-78B81BE928E5}" type="slidenum">
              <a:rPr lang="en-US" smtClean="0"/>
              <a:t>15</a:t>
            </a:fld>
            <a:endParaRPr lang="en-US"/>
          </a:p>
        </p:txBody>
      </p:sp>
    </p:spTree>
    <p:extLst>
      <p:ext uri="{BB962C8B-B14F-4D97-AF65-F5344CB8AC3E}">
        <p14:creationId xmlns:p14="http://schemas.microsoft.com/office/powerpoint/2010/main" val="648673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Level II SES in the same as the Deputy Secretary of Defense </a:t>
            </a:r>
          </a:p>
        </p:txBody>
      </p:sp>
      <p:sp>
        <p:nvSpPr>
          <p:cNvPr id="4" name="Slide Number Placeholder 3"/>
          <p:cNvSpPr>
            <a:spLocks noGrp="1"/>
          </p:cNvSpPr>
          <p:nvPr>
            <p:ph type="sldNum" sz="quarter" idx="5"/>
          </p:nvPr>
        </p:nvSpPr>
        <p:spPr/>
        <p:txBody>
          <a:bodyPr/>
          <a:lstStyle/>
          <a:p>
            <a:fld id="{678E6268-E6D6-41C9-A8DC-78B81BE928E5}" type="slidenum">
              <a:rPr lang="en-US" smtClean="0"/>
              <a:t>16</a:t>
            </a:fld>
            <a:endParaRPr lang="en-US"/>
          </a:p>
        </p:txBody>
      </p:sp>
    </p:spTree>
    <p:extLst>
      <p:ext uri="{BB962C8B-B14F-4D97-AF65-F5344CB8AC3E}">
        <p14:creationId xmlns:p14="http://schemas.microsoft.com/office/powerpoint/2010/main" val="1437433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F46D3-3CFB-4311-A584-741BAC1E45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EAD1CA-DFD5-4825-BACE-4AC08094A6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3A729B-0104-46DA-B208-16DC1330D833}"/>
              </a:ext>
            </a:extLst>
          </p:cNvPr>
          <p:cNvSpPr>
            <a:spLocks noGrp="1"/>
          </p:cNvSpPr>
          <p:nvPr>
            <p:ph type="dt" sz="half" idx="10"/>
          </p:nvPr>
        </p:nvSpPr>
        <p:spPr/>
        <p:txBody>
          <a:bodyPr/>
          <a:lstStyle/>
          <a:p>
            <a:fld id="{E20AD3D7-10E7-4E1E-8A69-21A7B699EB43}" type="datetime1">
              <a:rPr lang="en-US" smtClean="0"/>
              <a:t>8/14/2023</a:t>
            </a:fld>
            <a:endParaRPr lang="en-US"/>
          </a:p>
        </p:txBody>
      </p:sp>
      <p:sp>
        <p:nvSpPr>
          <p:cNvPr id="5" name="Footer Placeholder 4">
            <a:extLst>
              <a:ext uri="{FF2B5EF4-FFF2-40B4-BE49-F238E27FC236}">
                <a16:creationId xmlns:a16="http://schemas.microsoft.com/office/drawing/2014/main" id="{B66EBC77-B395-4C7A-B2E1-8DE8FAB9E1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375534-C0C9-40C8-AF72-04262DEFC78F}"/>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279381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0FD4-7C15-48A4-8852-10DD638A60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127D27-6589-4D6B-81B1-51FCDA3C982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0E187F-4570-48A8-A52D-832088576C79}"/>
              </a:ext>
            </a:extLst>
          </p:cNvPr>
          <p:cNvSpPr>
            <a:spLocks noGrp="1"/>
          </p:cNvSpPr>
          <p:nvPr>
            <p:ph type="dt" sz="half" idx="10"/>
          </p:nvPr>
        </p:nvSpPr>
        <p:spPr/>
        <p:txBody>
          <a:bodyPr/>
          <a:lstStyle/>
          <a:p>
            <a:fld id="{7D155615-B48A-4F81-B52F-855267625F81}" type="datetime1">
              <a:rPr lang="en-US" smtClean="0"/>
              <a:t>8/14/2023</a:t>
            </a:fld>
            <a:endParaRPr lang="en-US"/>
          </a:p>
        </p:txBody>
      </p:sp>
      <p:sp>
        <p:nvSpPr>
          <p:cNvPr id="5" name="Footer Placeholder 4">
            <a:extLst>
              <a:ext uri="{FF2B5EF4-FFF2-40B4-BE49-F238E27FC236}">
                <a16:creationId xmlns:a16="http://schemas.microsoft.com/office/drawing/2014/main" id="{76D0E2E5-4651-412B-934F-5A1F0C983C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F75AC2-B0D0-4648-93DD-FF461733477A}"/>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271832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20027B-7110-4C62-8EB8-66FD898323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CE3567-67AF-4923-8626-F5611097845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E3A996-217A-4E30-8A76-336B9F95001D}"/>
              </a:ext>
            </a:extLst>
          </p:cNvPr>
          <p:cNvSpPr>
            <a:spLocks noGrp="1"/>
          </p:cNvSpPr>
          <p:nvPr>
            <p:ph type="dt" sz="half" idx="10"/>
          </p:nvPr>
        </p:nvSpPr>
        <p:spPr/>
        <p:txBody>
          <a:bodyPr/>
          <a:lstStyle/>
          <a:p>
            <a:fld id="{7BE55921-41A0-4E1F-8FDB-DE49F4599951}" type="datetime1">
              <a:rPr lang="en-US" smtClean="0"/>
              <a:t>8/14/2023</a:t>
            </a:fld>
            <a:endParaRPr lang="en-US"/>
          </a:p>
        </p:txBody>
      </p:sp>
      <p:sp>
        <p:nvSpPr>
          <p:cNvPr id="5" name="Footer Placeholder 4">
            <a:extLst>
              <a:ext uri="{FF2B5EF4-FFF2-40B4-BE49-F238E27FC236}">
                <a16:creationId xmlns:a16="http://schemas.microsoft.com/office/drawing/2014/main" id="{0EF11852-D746-4963-BB37-6B946383B9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5E40C9-411F-4E87-A619-F660833EF1BA}"/>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552983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7A4C-AF00-405C-A4FF-3BA47C1C9B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5F34B-0D0F-4553-82B7-3B8C31D0150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00FE7F-CC72-48F0-BF0C-E7590AF0EB7C}"/>
              </a:ext>
            </a:extLst>
          </p:cNvPr>
          <p:cNvSpPr>
            <a:spLocks noGrp="1"/>
          </p:cNvSpPr>
          <p:nvPr>
            <p:ph type="dt" sz="half" idx="10"/>
          </p:nvPr>
        </p:nvSpPr>
        <p:spPr/>
        <p:txBody>
          <a:bodyPr/>
          <a:lstStyle/>
          <a:p>
            <a:fld id="{72E737D5-D990-46DE-A4BB-0DDF7D4383F3}" type="datetime1">
              <a:rPr lang="en-US" smtClean="0"/>
              <a:t>8/14/2023</a:t>
            </a:fld>
            <a:endParaRPr lang="en-US"/>
          </a:p>
        </p:txBody>
      </p:sp>
      <p:sp>
        <p:nvSpPr>
          <p:cNvPr id="5" name="Footer Placeholder 4">
            <a:extLst>
              <a:ext uri="{FF2B5EF4-FFF2-40B4-BE49-F238E27FC236}">
                <a16:creationId xmlns:a16="http://schemas.microsoft.com/office/drawing/2014/main" id="{DE95F659-2E98-4846-AC6A-243F7D8AF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39C9B7-5E08-4D0B-8884-08A7E26F3A28}"/>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127803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E71C-FCA8-45F4-9C1D-3AE27DF4C3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2B2B94-1D7F-4756-AFE9-CC2AACC0B6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715D59E-4B62-47B5-B55E-033E5C835BAC}"/>
              </a:ext>
            </a:extLst>
          </p:cNvPr>
          <p:cNvSpPr>
            <a:spLocks noGrp="1"/>
          </p:cNvSpPr>
          <p:nvPr>
            <p:ph type="dt" sz="half" idx="10"/>
          </p:nvPr>
        </p:nvSpPr>
        <p:spPr/>
        <p:txBody>
          <a:bodyPr/>
          <a:lstStyle/>
          <a:p>
            <a:fld id="{C8D8590F-EE41-4F2E-891A-17E1342A1972}" type="datetime1">
              <a:rPr lang="en-US" smtClean="0"/>
              <a:t>8/14/2023</a:t>
            </a:fld>
            <a:endParaRPr lang="en-US"/>
          </a:p>
        </p:txBody>
      </p:sp>
      <p:sp>
        <p:nvSpPr>
          <p:cNvPr id="5" name="Footer Placeholder 4">
            <a:extLst>
              <a:ext uri="{FF2B5EF4-FFF2-40B4-BE49-F238E27FC236}">
                <a16:creationId xmlns:a16="http://schemas.microsoft.com/office/drawing/2014/main" id="{E7A8D2B1-8DB1-4EA8-B95E-620AC1B93B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96520-4D18-4132-B62E-ABCA10455C59}"/>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2450134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E3221-9AFC-4C53-83C6-40966606A1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4AFC75-B264-42E8-9A52-AAC836F6508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1659EF-3F09-407A-99B7-AE01BB15D9D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D49591-5A99-486F-A5BB-16ADCD572D38}"/>
              </a:ext>
            </a:extLst>
          </p:cNvPr>
          <p:cNvSpPr>
            <a:spLocks noGrp="1"/>
          </p:cNvSpPr>
          <p:nvPr>
            <p:ph type="dt" sz="half" idx="10"/>
          </p:nvPr>
        </p:nvSpPr>
        <p:spPr/>
        <p:txBody>
          <a:bodyPr/>
          <a:lstStyle/>
          <a:p>
            <a:fld id="{24B6B8F5-09AD-4710-972A-7949F7CF96A2}" type="datetime1">
              <a:rPr lang="en-US" smtClean="0"/>
              <a:t>8/14/2023</a:t>
            </a:fld>
            <a:endParaRPr lang="en-US"/>
          </a:p>
        </p:txBody>
      </p:sp>
      <p:sp>
        <p:nvSpPr>
          <p:cNvPr id="6" name="Footer Placeholder 5">
            <a:extLst>
              <a:ext uri="{FF2B5EF4-FFF2-40B4-BE49-F238E27FC236}">
                <a16:creationId xmlns:a16="http://schemas.microsoft.com/office/drawing/2014/main" id="{BFE12D93-70A1-46D5-BD42-0BCFF45880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EF2890-04D5-4ACB-AE25-9AB7FC43847D}"/>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49815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83CC-7B1E-4462-AE89-1E5CFB3AA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8F2C58-59FE-45F0-BE20-699885CD43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BC67DB9-A852-49A5-A6E6-0A726977ABE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244CE2-ED5A-40CE-9136-54E79E625A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DF0B2E-D67E-463C-B1E8-C0893C6DBF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46DD8A-44A9-4288-854A-CFEBCE0927D8}"/>
              </a:ext>
            </a:extLst>
          </p:cNvPr>
          <p:cNvSpPr>
            <a:spLocks noGrp="1"/>
          </p:cNvSpPr>
          <p:nvPr>
            <p:ph type="dt" sz="half" idx="10"/>
          </p:nvPr>
        </p:nvSpPr>
        <p:spPr/>
        <p:txBody>
          <a:bodyPr/>
          <a:lstStyle/>
          <a:p>
            <a:fld id="{6628A890-5344-453D-AFAA-2CF3868C83D0}" type="datetime1">
              <a:rPr lang="en-US" smtClean="0"/>
              <a:t>8/14/2023</a:t>
            </a:fld>
            <a:endParaRPr lang="en-US"/>
          </a:p>
        </p:txBody>
      </p:sp>
      <p:sp>
        <p:nvSpPr>
          <p:cNvPr id="8" name="Footer Placeholder 7">
            <a:extLst>
              <a:ext uri="{FF2B5EF4-FFF2-40B4-BE49-F238E27FC236}">
                <a16:creationId xmlns:a16="http://schemas.microsoft.com/office/drawing/2014/main" id="{CD18C511-5626-45A6-80A6-55DC22B4B6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4AE7EE-6691-483D-ACCD-6828F88354A2}"/>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37021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D7C23-D1C0-4771-92DD-629FACC807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D96BFB-8EA2-4E39-8004-1F7696C9743C}"/>
              </a:ext>
            </a:extLst>
          </p:cNvPr>
          <p:cNvSpPr>
            <a:spLocks noGrp="1"/>
          </p:cNvSpPr>
          <p:nvPr>
            <p:ph type="dt" sz="half" idx="10"/>
          </p:nvPr>
        </p:nvSpPr>
        <p:spPr/>
        <p:txBody>
          <a:bodyPr/>
          <a:lstStyle/>
          <a:p>
            <a:fld id="{3471CFC9-258F-479D-A37A-C5D6047A2F9B}" type="datetime1">
              <a:rPr lang="en-US" smtClean="0"/>
              <a:t>8/14/2023</a:t>
            </a:fld>
            <a:endParaRPr lang="en-US"/>
          </a:p>
        </p:txBody>
      </p:sp>
      <p:sp>
        <p:nvSpPr>
          <p:cNvPr id="4" name="Footer Placeholder 3">
            <a:extLst>
              <a:ext uri="{FF2B5EF4-FFF2-40B4-BE49-F238E27FC236}">
                <a16:creationId xmlns:a16="http://schemas.microsoft.com/office/drawing/2014/main" id="{E06753BB-FB51-4702-9ADE-E6F696328A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6155D4-FD91-47DA-8669-6A3D327E9FA0}"/>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566298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E74E96-CFF8-4250-AA05-0C93709C977A}"/>
              </a:ext>
            </a:extLst>
          </p:cNvPr>
          <p:cNvSpPr>
            <a:spLocks noGrp="1"/>
          </p:cNvSpPr>
          <p:nvPr>
            <p:ph type="dt" sz="half" idx="10"/>
          </p:nvPr>
        </p:nvSpPr>
        <p:spPr/>
        <p:txBody>
          <a:bodyPr/>
          <a:lstStyle/>
          <a:p>
            <a:fld id="{BB66986A-A2E2-4126-842C-F4057BC8C310}" type="datetime1">
              <a:rPr lang="en-US" smtClean="0"/>
              <a:t>8/14/2023</a:t>
            </a:fld>
            <a:endParaRPr lang="en-US"/>
          </a:p>
        </p:txBody>
      </p:sp>
      <p:sp>
        <p:nvSpPr>
          <p:cNvPr id="3" name="Footer Placeholder 2">
            <a:extLst>
              <a:ext uri="{FF2B5EF4-FFF2-40B4-BE49-F238E27FC236}">
                <a16:creationId xmlns:a16="http://schemas.microsoft.com/office/drawing/2014/main" id="{1A23F88A-E4AE-4847-B57F-2D5DC0B2E4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4FEED2-216C-497D-8A77-4C4D50662C12}"/>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335788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BAD8A-C847-4B96-B4D0-1E23627FCB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39C9E3-BFCC-4857-9CAB-D5BEFCE618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280227-7D8C-46AB-8B7F-CC7F26BE6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143FA2-4E86-40F8-81C1-30E62E4354C0}"/>
              </a:ext>
            </a:extLst>
          </p:cNvPr>
          <p:cNvSpPr>
            <a:spLocks noGrp="1"/>
          </p:cNvSpPr>
          <p:nvPr>
            <p:ph type="dt" sz="half" idx="10"/>
          </p:nvPr>
        </p:nvSpPr>
        <p:spPr/>
        <p:txBody>
          <a:bodyPr/>
          <a:lstStyle/>
          <a:p>
            <a:fld id="{DD00A1CA-A4EC-41EF-81A1-6F721259E467}" type="datetime1">
              <a:rPr lang="en-US" smtClean="0"/>
              <a:t>8/14/2023</a:t>
            </a:fld>
            <a:endParaRPr lang="en-US"/>
          </a:p>
        </p:txBody>
      </p:sp>
      <p:sp>
        <p:nvSpPr>
          <p:cNvPr id="6" name="Footer Placeholder 5">
            <a:extLst>
              <a:ext uri="{FF2B5EF4-FFF2-40B4-BE49-F238E27FC236}">
                <a16:creationId xmlns:a16="http://schemas.microsoft.com/office/drawing/2014/main" id="{02785844-B0D7-4A6F-B03C-C19FEC955E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95C798-C064-41EB-A86B-9B03ECC67E8B}"/>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108936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7F79-36F3-4C66-A674-F2865AFAD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2BDDC5-B698-4295-AC88-B8964B14D3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015AD2-568C-4D85-9706-F265ABBA86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73C81E7-1412-4F82-B4AC-2FDC663F18C5}"/>
              </a:ext>
            </a:extLst>
          </p:cNvPr>
          <p:cNvSpPr>
            <a:spLocks noGrp="1"/>
          </p:cNvSpPr>
          <p:nvPr>
            <p:ph type="dt" sz="half" idx="10"/>
          </p:nvPr>
        </p:nvSpPr>
        <p:spPr/>
        <p:txBody>
          <a:bodyPr/>
          <a:lstStyle/>
          <a:p>
            <a:fld id="{1828CADA-6BB6-4CAA-94DB-AFFBF1E3BAE3}" type="datetime1">
              <a:rPr lang="en-US" smtClean="0"/>
              <a:t>8/14/2023</a:t>
            </a:fld>
            <a:endParaRPr lang="en-US"/>
          </a:p>
        </p:txBody>
      </p:sp>
      <p:sp>
        <p:nvSpPr>
          <p:cNvPr id="6" name="Footer Placeholder 5">
            <a:extLst>
              <a:ext uri="{FF2B5EF4-FFF2-40B4-BE49-F238E27FC236}">
                <a16:creationId xmlns:a16="http://schemas.microsoft.com/office/drawing/2014/main" id="{13D92804-2E93-4073-8DA8-82CD2729CE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319E20-4979-4988-98DF-FAC38A384733}"/>
              </a:ext>
            </a:extLst>
          </p:cNvPr>
          <p:cNvSpPr>
            <a:spLocks noGrp="1"/>
          </p:cNvSpPr>
          <p:nvPr>
            <p:ph type="sldNum" sz="quarter" idx="12"/>
          </p:nvPr>
        </p:nvSpPr>
        <p:spPr/>
        <p:txBody>
          <a:bodyPr/>
          <a:lstStyle/>
          <a:p>
            <a:fld id="{B715CB5C-FA2A-4B17-8BA5-2DB4B77A69FC}" type="slidenum">
              <a:rPr lang="en-US" smtClean="0"/>
              <a:t>‹#›</a:t>
            </a:fld>
            <a:endParaRPr lang="en-US"/>
          </a:p>
        </p:txBody>
      </p:sp>
    </p:spTree>
    <p:extLst>
      <p:ext uri="{BB962C8B-B14F-4D97-AF65-F5344CB8AC3E}">
        <p14:creationId xmlns:p14="http://schemas.microsoft.com/office/powerpoint/2010/main" val="37848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53F68F-EF20-4414-BC62-58E7F3C80F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2EBC95-C680-48D9-9202-A6722585E9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2395A2-5016-48A6-AEAB-B2E7057B3A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515C9-907B-4EC3-B5BA-CEE9FFE5B318}" type="datetime1">
              <a:rPr lang="en-US" smtClean="0"/>
              <a:t>8/14/2023</a:t>
            </a:fld>
            <a:endParaRPr lang="en-US"/>
          </a:p>
        </p:txBody>
      </p:sp>
      <p:sp>
        <p:nvSpPr>
          <p:cNvPr id="5" name="Footer Placeholder 4">
            <a:extLst>
              <a:ext uri="{FF2B5EF4-FFF2-40B4-BE49-F238E27FC236}">
                <a16:creationId xmlns:a16="http://schemas.microsoft.com/office/drawing/2014/main" id="{941AF0CF-5225-4B18-8223-E0204343B1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8663EE-AEBF-4ECC-A3C2-B2A84C53A2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5CB5C-FA2A-4B17-8BA5-2DB4B77A69FC}" type="slidenum">
              <a:rPr lang="en-US" smtClean="0"/>
              <a:t>‹#›</a:t>
            </a:fld>
            <a:endParaRPr lang="en-US"/>
          </a:p>
        </p:txBody>
      </p:sp>
    </p:spTree>
    <p:extLst>
      <p:ext uri="{BB962C8B-B14F-4D97-AF65-F5344CB8AC3E}">
        <p14:creationId xmlns:p14="http://schemas.microsoft.com/office/powerpoint/2010/main" val="4235019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F6C82-954B-44A8-9210-84A1181EF817}"/>
              </a:ext>
            </a:extLst>
          </p:cNvPr>
          <p:cNvSpPr>
            <a:spLocks noGrp="1"/>
          </p:cNvSpPr>
          <p:nvPr>
            <p:ph type="ctrTitle"/>
          </p:nvPr>
        </p:nvSpPr>
        <p:spPr>
          <a:xfrm>
            <a:off x="1524000" y="785475"/>
            <a:ext cx="9144000" cy="2387600"/>
          </a:xfrm>
        </p:spPr>
        <p:txBody>
          <a:bodyPr/>
          <a:lstStyle/>
          <a:p>
            <a:r>
              <a:rPr lang="en-US" dirty="0"/>
              <a:t>Legislative and Regulatory Update </a:t>
            </a:r>
          </a:p>
        </p:txBody>
      </p:sp>
      <p:sp>
        <p:nvSpPr>
          <p:cNvPr id="3" name="Subtitle 2">
            <a:extLst>
              <a:ext uri="{FF2B5EF4-FFF2-40B4-BE49-F238E27FC236}">
                <a16:creationId xmlns:a16="http://schemas.microsoft.com/office/drawing/2014/main" id="{E3ED8FC2-E647-44E6-AD49-B015D862FD87}"/>
              </a:ext>
            </a:extLst>
          </p:cNvPr>
          <p:cNvSpPr>
            <a:spLocks noGrp="1"/>
          </p:cNvSpPr>
          <p:nvPr>
            <p:ph type="subTitle" idx="1"/>
          </p:nvPr>
        </p:nvSpPr>
        <p:spPr>
          <a:xfrm>
            <a:off x="1524000" y="3758454"/>
            <a:ext cx="9144000" cy="1655762"/>
          </a:xfrm>
        </p:spPr>
        <p:txBody>
          <a:bodyPr>
            <a:normAutofit lnSpcReduction="10000"/>
          </a:bodyPr>
          <a:lstStyle/>
          <a:p>
            <a:r>
              <a:rPr lang="en-US" dirty="0"/>
              <a:t>Moshe Schwartz</a:t>
            </a:r>
          </a:p>
          <a:p>
            <a:r>
              <a:rPr lang="en-US" dirty="0"/>
              <a:t>Etherton and Associates, Inc</a:t>
            </a:r>
          </a:p>
          <a:p>
            <a:endParaRPr lang="en-US" dirty="0"/>
          </a:p>
          <a:p>
            <a:r>
              <a:rPr lang="en-US" dirty="0"/>
              <a:t>January 15, 2021  </a:t>
            </a:r>
          </a:p>
        </p:txBody>
      </p:sp>
      <p:sp>
        <p:nvSpPr>
          <p:cNvPr id="4" name="Slide Number Placeholder 3">
            <a:extLst>
              <a:ext uri="{FF2B5EF4-FFF2-40B4-BE49-F238E27FC236}">
                <a16:creationId xmlns:a16="http://schemas.microsoft.com/office/drawing/2014/main" id="{F899B563-88FA-48A7-A641-98A188429ADB}"/>
              </a:ext>
            </a:extLst>
          </p:cNvPr>
          <p:cNvSpPr>
            <a:spLocks noGrp="1"/>
          </p:cNvSpPr>
          <p:nvPr>
            <p:ph type="sldNum" sz="quarter" idx="12"/>
          </p:nvPr>
        </p:nvSpPr>
        <p:spPr/>
        <p:txBody>
          <a:bodyPr/>
          <a:lstStyle/>
          <a:p>
            <a:fld id="{B715CB5C-FA2A-4B17-8BA5-2DB4B77A69FC}" type="slidenum">
              <a:rPr lang="en-US" smtClean="0"/>
              <a:t>1</a:t>
            </a:fld>
            <a:endParaRPr lang="en-US"/>
          </a:p>
        </p:txBody>
      </p:sp>
      <p:pic>
        <p:nvPicPr>
          <p:cNvPr id="5" name="Picture 4">
            <a:extLst>
              <a:ext uri="{FF2B5EF4-FFF2-40B4-BE49-F238E27FC236}">
                <a16:creationId xmlns:a16="http://schemas.microsoft.com/office/drawing/2014/main" id="{E0CF5070-4077-430C-ACA4-6F585E0B1F70}"/>
              </a:ext>
            </a:extLst>
          </p:cNvPr>
          <p:cNvPicPr>
            <a:picLocks noChangeAspect="1"/>
          </p:cNvPicPr>
          <p:nvPr/>
        </p:nvPicPr>
        <p:blipFill>
          <a:blip r:embed="rId3"/>
          <a:stretch>
            <a:fillRect/>
          </a:stretch>
        </p:blipFill>
        <p:spPr>
          <a:xfrm>
            <a:off x="20255" y="5599133"/>
            <a:ext cx="6328196" cy="1146147"/>
          </a:xfrm>
          <a:prstGeom prst="rect">
            <a:avLst/>
          </a:prstGeom>
        </p:spPr>
      </p:pic>
    </p:spTree>
    <p:extLst>
      <p:ext uri="{BB962C8B-B14F-4D97-AF65-F5344CB8AC3E}">
        <p14:creationId xmlns:p14="http://schemas.microsoft.com/office/powerpoint/2010/main" val="151005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688490"/>
            <a:ext cx="10515600" cy="718279"/>
          </a:xfrm>
        </p:spPr>
        <p:txBody>
          <a:bodyPr>
            <a:normAutofit/>
          </a:bodyPr>
          <a:lstStyle/>
          <a:p>
            <a:r>
              <a:rPr lang="en-US" dirty="0"/>
              <a:t>Industrial Base – Provisions Dropped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House</a:t>
            </a:r>
          </a:p>
          <a:p>
            <a:pPr lvl="1"/>
            <a:r>
              <a:rPr lang="en-US" dirty="0"/>
              <a:t>Sec. 825. Enhanced domestic content requirement for Major Defense Acquisition Programs (MDAPs)</a:t>
            </a:r>
          </a:p>
          <a:p>
            <a:pPr lvl="2"/>
            <a:r>
              <a:rPr lang="en-US" sz="2400" dirty="0"/>
              <a:t>“The conferees note the importance of the Department working with trusted foreign partners and developing methodologies to understand beneficial ownership within the defense industrial base.”</a:t>
            </a:r>
          </a:p>
          <a:p>
            <a:pPr lvl="2"/>
            <a:endParaRPr lang="en-US" sz="2400" dirty="0"/>
          </a:p>
          <a:p>
            <a:pPr lvl="1"/>
            <a:r>
              <a:rPr lang="en-US" dirty="0"/>
              <a:t>Sec. 829. Domestic sourcing for aluminum</a:t>
            </a:r>
          </a:p>
          <a:p>
            <a:pPr lvl="1"/>
            <a:endParaRPr lang="en-US" dirty="0">
              <a:highlight>
                <a:srgbClr val="00FF00"/>
              </a:highlight>
            </a:endParaRPr>
          </a:p>
          <a:p>
            <a:pPr marL="457200" lvl="1" indent="0">
              <a:buNone/>
            </a:pPr>
            <a:endParaRPr lang="en-US" dirty="0"/>
          </a:p>
        </p:txBody>
      </p:sp>
      <p:sp>
        <p:nvSpPr>
          <p:cNvPr id="4" name="Slide Number Placeholder 3">
            <a:extLst>
              <a:ext uri="{FF2B5EF4-FFF2-40B4-BE49-F238E27FC236}">
                <a16:creationId xmlns:a16="http://schemas.microsoft.com/office/drawing/2014/main" id="{CFA1B623-9315-4A7B-9DD9-3A42AF6B0EBB}"/>
              </a:ext>
            </a:extLst>
          </p:cNvPr>
          <p:cNvSpPr>
            <a:spLocks noGrp="1"/>
          </p:cNvSpPr>
          <p:nvPr>
            <p:ph type="sldNum" sz="quarter" idx="12"/>
          </p:nvPr>
        </p:nvSpPr>
        <p:spPr/>
        <p:txBody>
          <a:bodyPr/>
          <a:lstStyle/>
          <a:p>
            <a:fld id="{B715CB5C-FA2A-4B17-8BA5-2DB4B77A69FC}" type="slidenum">
              <a:rPr lang="en-US" smtClean="0"/>
              <a:t>10</a:t>
            </a:fld>
            <a:endParaRPr lang="en-US"/>
          </a:p>
        </p:txBody>
      </p:sp>
    </p:spTree>
    <p:extLst>
      <p:ext uri="{BB962C8B-B14F-4D97-AF65-F5344CB8AC3E}">
        <p14:creationId xmlns:p14="http://schemas.microsoft.com/office/powerpoint/2010/main" val="3740560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Cybersecurity</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457011"/>
            <a:ext cx="10515600" cy="5264464"/>
          </a:xfrm>
        </p:spPr>
        <p:txBody>
          <a:bodyPr>
            <a:normAutofit fontScale="92500" lnSpcReduction="20000"/>
          </a:bodyPr>
          <a:lstStyle/>
          <a:p>
            <a:r>
              <a:rPr lang="en-US" sz="2900" dirty="0"/>
              <a:t>Sec. 841. Additional requirements pertaining to printed circuit boards (PCBs) (H826/S808)</a:t>
            </a:r>
          </a:p>
          <a:p>
            <a:pPr lvl="1"/>
            <a:r>
              <a:rPr lang="en-US" dirty="0"/>
              <a:t>Prohibits DoD from acquiring PCBs from China, Russia, Iran, North Korea</a:t>
            </a:r>
          </a:p>
          <a:p>
            <a:pPr lvl="1"/>
            <a:r>
              <a:rPr lang="en-US" dirty="0"/>
              <a:t>Does not apply to acquisitions below the micro-purchase threshold, commercial services or products, or non-mission critical functions (unless designated to apply by the Secretary of Defense)</a:t>
            </a:r>
          </a:p>
          <a:p>
            <a:pPr lvl="1"/>
            <a:r>
              <a:rPr lang="en-US" dirty="0"/>
              <a:t>Requires rulemaking by May 1, 2022, and implementation beginning January 1, 2023</a:t>
            </a:r>
          </a:p>
          <a:p>
            <a:pPr lvl="1"/>
            <a:r>
              <a:rPr lang="en-US" dirty="0"/>
              <a:t>Waivers permitted upon written determination and Congressional notice</a:t>
            </a:r>
          </a:p>
          <a:p>
            <a:pPr lvl="1"/>
            <a:r>
              <a:rPr lang="en-US" dirty="0"/>
              <a:t>Requires application of section 224 of the FY20 NDAA (establishing trusted supply chain standards) to the acquisition of printed circuit boards </a:t>
            </a:r>
          </a:p>
          <a:p>
            <a:pPr lvl="1"/>
            <a:r>
              <a:rPr lang="en-US" dirty="0"/>
              <a:t>Requires an independent assessment of the benefits and risks of extending the prohibition to commercial or off-the-shelf products or services</a:t>
            </a:r>
          </a:p>
          <a:p>
            <a:pPr lvl="1"/>
            <a:endParaRPr lang="en-US" dirty="0"/>
          </a:p>
          <a:p>
            <a:r>
              <a:rPr lang="en-US" dirty="0"/>
              <a:t>Sec. 9001. Cybersecurity and Infrastructure Security Agency (CISA) Director (H1793/S5244)</a:t>
            </a:r>
          </a:p>
          <a:p>
            <a:pPr lvl="1"/>
            <a:r>
              <a:rPr lang="en-US" dirty="0"/>
              <a:t>Amends 5 USC 5313 and 5314, elevating the CISA </a:t>
            </a:r>
            <a:r>
              <a:rPr lang="en-US" altLang="en-US" dirty="0"/>
              <a:t>Director from Level III to Level II of the Executive Schedule and amends 6 USC 652 to require certain qualifications for the Director </a:t>
            </a:r>
          </a:p>
          <a:p>
            <a:pPr lvl="1"/>
            <a:endParaRPr lang="en-US" altLang="en-US" dirty="0"/>
          </a:p>
          <a:p>
            <a:pPr marL="457200" lvl="1" indent="0">
              <a:buNone/>
            </a:pPr>
            <a:endParaRPr lang="en-US" dirty="0"/>
          </a:p>
        </p:txBody>
      </p:sp>
      <p:sp>
        <p:nvSpPr>
          <p:cNvPr id="4" name="Slide Number Placeholder 3">
            <a:extLst>
              <a:ext uri="{FF2B5EF4-FFF2-40B4-BE49-F238E27FC236}">
                <a16:creationId xmlns:a16="http://schemas.microsoft.com/office/drawing/2014/main" id="{B3C95051-6D96-4CD4-9F79-507AA9A28F62}"/>
              </a:ext>
            </a:extLst>
          </p:cNvPr>
          <p:cNvSpPr>
            <a:spLocks noGrp="1"/>
          </p:cNvSpPr>
          <p:nvPr>
            <p:ph type="sldNum" sz="quarter" idx="12"/>
          </p:nvPr>
        </p:nvSpPr>
        <p:spPr/>
        <p:txBody>
          <a:bodyPr/>
          <a:lstStyle/>
          <a:p>
            <a:fld id="{B715CB5C-FA2A-4B17-8BA5-2DB4B77A69FC}" type="slidenum">
              <a:rPr lang="en-US" smtClean="0"/>
              <a:t>11</a:t>
            </a:fld>
            <a:endParaRPr lang="en-US"/>
          </a:p>
        </p:txBody>
      </p:sp>
    </p:spTree>
    <p:extLst>
      <p:ext uri="{BB962C8B-B14F-4D97-AF65-F5344CB8AC3E}">
        <p14:creationId xmlns:p14="http://schemas.microsoft.com/office/powerpoint/2010/main" val="1328002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925866"/>
          </a:xfrm>
        </p:spPr>
        <p:txBody>
          <a:bodyPr>
            <a:normAutofit fontScale="70000" lnSpcReduction="20000"/>
          </a:bodyPr>
          <a:lstStyle/>
          <a:p>
            <a:r>
              <a:rPr lang="en-US" dirty="0"/>
              <a:t>Sec. 1704. Clarification relating to protection from liability of operationally critical contractors (S1635)</a:t>
            </a:r>
          </a:p>
          <a:p>
            <a:pPr lvl="1"/>
            <a:r>
              <a:rPr lang="en-US" dirty="0"/>
              <a:t>Amends 10 USC 391 to modify the statutory protection from liability by incorporating DFARS clause 252.204-7012 (controlled unclassified information) contract requirements, instead of expanding the authority of the armed forces to access information and equipment related to cyber attacks on operationally critical contractors</a:t>
            </a:r>
          </a:p>
          <a:p>
            <a:pPr lvl="1"/>
            <a:endParaRPr lang="en-US" dirty="0"/>
          </a:p>
          <a:p>
            <a:r>
              <a:rPr lang="en-US" dirty="0"/>
              <a:t>Sec. 1712. Modification of requirements for the Strategic Cybersecurity Program and evaluation of cyber vulnerabilities of major weapon systems (S1630)</a:t>
            </a:r>
          </a:p>
          <a:p>
            <a:pPr lvl="1"/>
            <a:r>
              <a:rPr lang="en-US" dirty="0"/>
              <a:t>Amends sec. 1647 of the FY16 NDAA (as amended by sec. 1633 of the FY20 NDAA) by requiring DoD to establish requirements for each major weapon system to be assessed for cyber vulnerabilities and to identify priority critical infrastructures by broad weapon system mission areas</a:t>
            </a:r>
          </a:p>
          <a:p>
            <a:pPr lvl="1"/>
            <a:r>
              <a:rPr lang="en-US" dirty="0"/>
              <a:t>Amends sec. 1640 of the FY18 NDAA to require, by August 1, 2021, establishment of a Strategic Cybersecurity Program to improve systems, critical infrastructure, kill chains, and processes related to nuclear deterrence and strike, certain long-range conventional strike missions, offensive cyber operations, and homeland missile defense </a:t>
            </a:r>
          </a:p>
          <a:p>
            <a:pPr lvl="1"/>
            <a:endParaRPr lang="en-US" dirty="0"/>
          </a:p>
          <a:p>
            <a:r>
              <a:rPr lang="en-US" dirty="0"/>
              <a:t>Sec. 1714. Cybersecurity Solarium Commission (H1622/S1624)</a:t>
            </a:r>
          </a:p>
          <a:p>
            <a:pPr lvl="1"/>
            <a:r>
              <a:rPr lang="en-US" dirty="0"/>
              <a:t>Amends sec. 1652 of the FY2019 NDAA by extending the life of the Cybersecurity Solarium Commission from July 2020 to November 2021 to allow the commission to provide updates to Congress on implementation, and revise, amend, or offer new recommendations</a:t>
            </a:r>
          </a:p>
        </p:txBody>
      </p:sp>
      <p:sp>
        <p:nvSpPr>
          <p:cNvPr id="4" name="Slide Number Placeholder 3">
            <a:extLst>
              <a:ext uri="{FF2B5EF4-FFF2-40B4-BE49-F238E27FC236}">
                <a16:creationId xmlns:a16="http://schemas.microsoft.com/office/drawing/2014/main" id="{97463F08-9CC3-49AE-8F71-5C03766A292B}"/>
              </a:ext>
            </a:extLst>
          </p:cNvPr>
          <p:cNvSpPr>
            <a:spLocks noGrp="1"/>
          </p:cNvSpPr>
          <p:nvPr>
            <p:ph type="sldNum" sz="quarter" idx="12"/>
          </p:nvPr>
        </p:nvSpPr>
        <p:spPr/>
        <p:txBody>
          <a:bodyPr/>
          <a:lstStyle/>
          <a:p>
            <a:fld id="{B715CB5C-FA2A-4B17-8BA5-2DB4B77A69FC}" type="slidenum">
              <a:rPr lang="en-US" smtClean="0"/>
              <a:t>12</a:t>
            </a:fld>
            <a:endParaRPr lang="en-US"/>
          </a:p>
        </p:txBody>
      </p:sp>
      <p:sp>
        <p:nvSpPr>
          <p:cNvPr id="5" name="Title 1">
            <a:extLst>
              <a:ext uri="{FF2B5EF4-FFF2-40B4-BE49-F238E27FC236}">
                <a16:creationId xmlns:a16="http://schemas.microsoft.com/office/drawing/2014/main" id="{7FC7F7E4-646D-47BE-BF6B-6EA49A290421}"/>
              </a:ext>
            </a:extLst>
          </p:cNvPr>
          <p:cNvSpPr txBox="1">
            <a:spLocks/>
          </p:cNvSpPr>
          <p:nvPr/>
        </p:nvSpPr>
        <p:spPr>
          <a:xfrm>
            <a:off x="838200" y="723900"/>
            <a:ext cx="10515600" cy="75103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Industrial Base – Cybersecurity </a:t>
            </a:r>
            <a:r>
              <a:rPr lang="en-US" sz="2600" b="1" dirty="0"/>
              <a:t>(Title XVII-52 provisions)</a:t>
            </a:r>
          </a:p>
        </p:txBody>
      </p:sp>
      <p:sp>
        <p:nvSpPr>
          <p:cNvPr id="8" name="Oval 7">
            <a:extLst>
              <a:ext uri="{FF2B5EF4-FFF2-40B4-BE49-F238E27FC236}">
                <a16:creationId xmlns:a16="http://schemas.microsoft.com/office/drawing/2014/main" id="{C7121AAA-598B-496B-BCAB-BF727EDF6011}"/>
              </a:ext>
            </a:extLst>
          </p:cNvPr>
          <p:cNvSpPr/>
          <p:nvPr/>
        </p:nvSpPr>
        <p:spPr>
          <a:xfrm>
            <a:off x="4947719" y="5290990"/>
            <a:ext cx="2310331" cy="84311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924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Cybersecurity</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457011"/>
            <a:ext cx="10515600" cy="5164853"/>
          </a:xfrm>
        </p:spPr>
        <p:txBody>
          <a:bodyPr>
            <a:normAutofit fontScale="62500" lnSpcReduction="20000"/>
          </a:bodyPr>
          <a:lstStyle/>
          <a:p>
            <a:r>
              <a:rPr lang="en-US" dirty="0"/>
              <a:t>Sec. 1716.</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900" dirty="0"/>
              <a:t>Subpoena Authority for the Cybersecurity and Infrastructure Security Agency (H1640A)</a:t>
            </a:r>
          </a:p>
          <a:p>
            <a:pPr lvl="1"/>
            <a:r>
              <a:rPr lang="en-US" dirty="0"/>
              <a:t>Amends the Homeland Security Act of 2002 (6 USC 659) by adding to CISA’s national cybersecurity and communications integration center the responsibility for “detecting, identifying, and receiving information for a cybersecurity purpose about security vulnerabilities relating to critical infrastructure in information systems and devices.” </a:t>
            </a:r>
          </a:p>
          <a:p>
            <a:pPr lvl="1"/>
            <a:r>
              <a:rPr lang="en-US" dirty="0"/>
              <a:t>Grants the director of the Center the authority to subpoena information necessary to identify a specific security vulnerability in a system where the vulnerability relates to critical infrastructure, when the identify of the entity at risk is unknown. The subpoena authority does not extend to personal devices, home computers, and residential or consumer devices.</a:t>
            </a:r>
          </a:p>
          <a:p>
            <a:endParaRPr lang="en-US" dirty="0"/>
          </a:p>
          <a:p>
            <a:r>
              <a:rPr lang="en-US" dirty="0"/>
              <a:t>Sec. 1736. DIB cybersecurity sensor architecture plan (S1623)</a:t>
            </a:r>
          </a:p>
          <a:p>
            <a:pPr lvl="1"/>
            <a:r>
              <a:rPr lang="en-US" dirty="0"/>
              <a:t>Requires DoD to assess the feasibility of a cybersecurity sensor architecture plan for deploying commercial off-the-shelf solutions on supplier networks to remotely monitor public-facing internet attack surfaces in the DIB</a:t>
            </a:r>
          </a:p>
          <a:p>
            <a:pPr lvl="1"/>
            <a:endParaRPr lang="en-US" dirty="0"/>
          </a:p>
          <a:p>
            <a:r>
              <a:rPr lang="en-US" dirty="0"/>
              <a:t>Sec. 1737. Assessment of DIB participation in a threat information sharing program (H1623/S1631)</a:t>
            </a:r>
          </a:p>
          <a:p>
            <a:pPr lvl="1"/>
            <a:r>
              <a:rPr lang="en-US" dirty="0"/>
              <a:t>Requires DOD, within 270 days of enactment, to assess the feasibility and requirements necessary to establish a threat information sharing program between DoD and the DIB, to include controlled unclassified information</a:t>
            </a:r>
          </a:p>
          <a:p>
            <a:pPr lvl="1"/>
            <a:r>
              <a:rPr lang="en-US" dirty="0"/>
              <a:t>Requires the assessment to explore: creating cybersecurity incident reporting requirements, establishing a central DoD clearinghouse for mandatory incident reporting, incentivizing private sector participation, and prohibiting procurements from entities that do not comply with the requirements of the program </a:t>
            </a:r>
          </a:p>
          <a:p>
            <a:pPr lvl="1"/>
            <a:r>
              <a:rPr lang="en-US" dirty="0"/>
              <a:t>Requires consultation with industry</a:t>
            </a:r>
          </a:p>
          <a:p>
            <a:pPr lvl="1"/>
            <a:r>
              <a:rPr lang="en-US" dirty="0"/>
              <a:t>If the assessment determines that such a program is necessary, requires DoD to establish such a program and to promulgate regulations within 120 days of completion of the assessment</a:t>
            </a:r>
          </a:p>
          <a:p>
            <a:pPr lvl="1"/>
            <a:endParaRPr lang="en-US" dirty="0"/>
          </a:p>
          <a:p>
            <a:pPr marL="457200" lvl="1" indent="0">
              <a:buNone/>
            </a:pPr>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F090C67C-7602-4722-A913-868DA2EACE0B}"/>
              </a:ext>
            </a:extLst>
          </p:cNvPr>
          <p:cNvSpPr>
            <a:spLocks noGrp="1"/>
          </p:cNvSpPr>
          <p:nvPr>
            <p:ph type="sldNum" sz="quarter" idx="12"/>
          </p:nvPr>
        </p:nvSpPr>
        <p:spPr/>
        <p:txBody>
          <a:bodyPr/>
          <a:lstStyle/>
          <a:p>
            <a:fld id="{B715CB5C-FA2A-4B17-8BA5-2DB4B77A69FC}" type="slidenum">
              <a:rPr lang="en-US" smtClean="0"/>
              <a:t>13</a:t>
            </a:fld>
            <a:endParaRPr lang="en-US"/>
          </a:p>
        </p:txBody>
      </p:sp>
      <p:sp>
        <p:nvSpPr>
          <p:cNvPr id="5" name="Oval 4">
            <a:extLst>
              <a:ext uri="{FF2B5EF4-FFF2-40B4-BE49-F238E27FC236}">
                <a16:creationId xmlns:a16="http://schemas.microsoft.com/office/drawing/2014/main" id="{623CFAC0-A522-450E-8441-3F5A1AF3C00E}"/>
              </a:ext>
            </a:extLst>
          </p:cNvPr>
          <p:cNvSpPr/>
          <p:nvPr/>
        </p:nvSpPr>
        <p:spPr>
          <a:xfrm>
            <a:off x="2642669" y="3180409"/>
            <a:ext cx="2310331" cy="84311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30ED33F9-836E-4A5B-84C1-D15A0D76ACA5}"/>
              </a:ext>
            </a:extLst>
          </p:cNvPr>
          <p:cNvSpPr/>
          <p:nvPr/>
        </p:nvSpPr>
        <p:spPr>
          <a:xfrm>
            <a:off x="4940834" y="4058026"/>
            <a:ext cx="2310331" cy="84311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114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Cybersecurity</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457011"/>
            <a:ext cx="10515600" cy="5164853"/>
          </a:xfrm>
        </p:spPr>
        <p:txBody>
          <a:bodyPr>
            <a:normAutofit fontScale="70000" lnSpcReduction="20000"/>
          </a:bodyPr>
          <a:lstStyle/>
          <a:p>
            <a:r>
              <a:rPr lang="en-US" dirty="0"/>
              <a:t>Sec. 1738. Assistance for small manufacturers in the DIB supply chain for cybersecurity (H1633/S1642)</a:t>
            </a:r>
          </a:p>
          <a:p>
            <a:pPr lvl="1"/>
            <a:r>
              <a:rPr lang="en-US" dirty="0"/>
              <a:t>Authorizes providing financial assistance to Manufacturing Extension Program centers to help small manufacturers meet cybersecurity needs, including compliance with DFARS and CMMC certification requirements</a:t>
            </a:r>
          </a:p>
          <a:p>
            <a:r>
              <a:rPr lang="en-US" dirty="0"/>
              <a:t>Sec. 1739. Assessment of a DIB cybersecurity threat hunting program (H1634/S1632)</a:t>
            </a:r>
          </a:p>
          <a:p>
            <a:pPr lvl="1"/>
            <a:r>
              <a:rPr lang="en-US" dirty="0"/>
              <a:t>Requires DoD, within 270 days of the enactment of the bill, to assess the feasibility and requirements necessary to establish a DIB threat hunting program to actively identify cybersecurity threats and vulnerabilities in the DIB, to include networks containing controlled unclassified information</a:t>
            </a:r>
          </a:p>
          <a:p>
            <a:pPr lvl="1"/>
            <a:r>
              <a:rPr lang="en-US" dirty="0"/>
              <a:t>Requires the assessment to explore existing DIB threat hunting efforts (including CMMC), suitability of a continuous threat hunting program as a supplement to CMMC, mechanisms for DoD to share malicious information on the evolving threat landscape, incentivizing private sector participation, and prohibiting procurements from entities that do not comply with the requirements of the program </a:t>
            </a:r>
          </a:p>
          <a:p>
            <a:pPr lvl="1"/>
            <a:r>
              <a:rPr lang="en-US" dirty="0"/>
              <a:t>Requires consultation with industry</a:t>
            </a:r>
          </a:p>
          <a:p>
            <a:pPr lvl="1"/>
            <a:r>
              <a:rPr lang="en-US" dirty="0"/>
              <a:t>If the assessment determines that such a program is necessary, requires DoD to establish such a program and to promulgate regulations within 120 days of completion of the assessment</a:t>
            </a:r>
          </a:p>
          <a:p>
            <a:r>
              <a:rPr lang="en-US" dirty="0"/>
              <a:t>Sec. 1742. DoD Cyber Hygiene and CMMC Framework</a:t>
            </a:r>
          </a:p>
          <a:p>
            <a:pPr lvl="1"/>
            <a:r>
              <a:rPr lang="en-US" dirty="0"/>
              <a:t>Requires assessing each DoD component against the CMMC framework </a:t>
            </a:r>
          </a:p>
          <a:p>
            <a:pPr lvl="1"/>
            <a:r>
              <a:rPr lang="en-US" dirty="0"/>
              <a:t>Prohibits expending more than 60% of funds appropriated for CMMC implementation until the Under Secretary of Defense (A&amp;S) provides the defense committees “a plan for implementation of the CMMC via requirements in procurement contracts” </a:t>
            </a:r>
          </a:p>
          <a:p>
            <a:pPr lvl="1"/>
            <a:endParaRPr lang="en-US" dirty="0"/>
          </a:p>
          <a:p>
            <a:pPr marL="457200" lvl="1" indent="0">
              <a:buNone/>
            </a:pPr>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F090C67C-7602-4722-A913-868DA2EACE0B}"/>
              </a:ext>
            </a:extLst>
          </p:cNvPr>
          <p:cNvSpPr>
            <a:spLocks noGrp="1"/>
          </p:cNvSpPr>
          <p:nvPr>
            <p:ph type="sldNum" sz="quarter" idx="12"/>
          </p:nvPr>
        </p:nvSpPr>
        <p:spPr/>
        <p:txBody>
          <a:bodyPr/>
          <a:lstStyle/>
          <a:p>
            <a:fld id="{B715CB5C-FA2A-4B17-8BA5-2DB4B77A69FC}" type="slidenum">
              <a:rPr lang="en-US" smtClean="0"/>
              <a:t>14</a:t>
            </a:fld>
            <a:endParaRPr lang="en-US"/>
          </a:p>
        </p:txBody>
      </p:sp>
      <p:sp>
        <p:nvSpPr>
          <p:cNvPr id="5" name="Oval 4">
            <a:extLst>
              <a:ext uri="{FF2B5EF4-FFF2-40B4-BE49-F238E27FC236}">
                <a16:creationId xmlns:a16="http://schemas.microsoft.com/office/drawing/2014/main" id="{48E95F25-14FB-4BBA-A270-FA21F93A7A71}"/>
              </a:ext>
            </a:extLst>
          </p:cNvPr>
          <p:cNvSpPr/>
          <p:nvPr/>
        </p:nvSpPr>
        <p:spPr>
          <a:xfrm>
            <a:off x="6639774" y="2597586"/>
            <a:ext cx="2743200" cy="84311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9848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normAutofit/>
          </a:bodyPr>
          <a:lstStyle/>
          <a:p>
            <a:r>
              <a:rPr lang="en-US" dirty="0"/>
              <a:t>Industrial Base/Cybersecurity – Provisions Dropped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690688"/>
            <a:ext cx="10515600" cy="4765533"/>
          </a:xfrm>
        </p:spPr>
        <p:txBody>
          <a:bodyPr>
            <a:normAutofit/>
          </a:bodyPr>
          <a:lstStyle/>
          <a:p>
            <a:r>
              <a:rPr lang="en-US" dirty="0"/>
              <a:t>House</a:t>
            </a:r>
          </a:p>
          <a:p>
            <a:pPr lvl="1"/>
            <a:r>
              <a:rPr lang="en-US" sz="2400" dirty="0"/>
              <a:t>Sec 830B. Prohibition on operating or procuring foreign-made unmanned aircraft systems </a:t>
            </a:r>
          </a:p>
          <a:p>
            <a:pPr marL="457200" lvl="1" indent="0">
              <a:buNone/>
            </a:pPr>
            <a:endParaRPr lang="en-US" sz="2400" dirty="0"/>
          </a:p>
          <a:p>
            <a:pPr lvl="1"/>
            <a:r>
              <a:rPr lang="en-US" dirty="0"/>
              <a:t>Sec. 1637. Critical infrastructure cyber incident reporting procedures </a:t>
            </a:r>
          </a:p>
          <a:p>
            <a:pPr lvl="1"/>
            <a:endParaRPr lang="en-US" dirty="0"/>
          </a:p>
          <a:p>
            <a:pPr lvl="2"/>
            <a:endParaRPr lang="en-US" dirty="0"/>
          </a:p>
          <a:p>
            <a:pPr marL="457200" lvl="1" indent="0">
              <a:buNone/>
            </a:pPr>
            <a:endParaRPr lang="en-US" dirty="0"/>
          </a:p>
        </p:txBody>
      </p:sp>
      <p:sp>
        <p:nvSpPr>
          <p:cNvPr id="4" name="TextBox 3">
            <a:extLst>
              <a:ext uri="{FF2B5EF4-FFF2-40B4-BE49-F238E27FC236}">
                <a16:creationId xmlns:a16="http://schemas.microsoft.com/office/drawing/2014/main" id="{C389F6F2-5883-4B7A-9C59-723064878B32}"/>
              </a:ext>
            </a:extLst>
          </p:cNvPr>
          <p:cNvSpPr txBox="1"/>
          <p:nvPr/>
        </p:nvSpPr>
        <p:spPr>
          <a:xfrm>
            <a:off x="949911" y="6241002"/>
            <a:ext cx="9570128" cy="369332"/>
          </a:xfrm>
          <a:prstGeom prst="rect">
            <a:avLst/>
          </a:prstGeom>
          <a:noFill/>
        </p:spPr>
        <p:txBody>
          <a:bodyPr wrap="square" rtlCol="0">
            <a:spAutoFit/>
          </a:bodyPr>
          <a:lstStyle/>
          <a:p>
            <a:pPr algn="ctr"/>
            <a:endParaRPr lang="en-US" i="1" strike="sngStrike" dirty="0">
              <a:solidFill>
                <a:srgbClr val="FF0000"/>
              </a:solidFill>
            </a:endParaRPr>
          </a:p>
        </p:txBody>
      </p:sp>
      <p:sp>
        <p:nvSpPr>
          <p:cNvPr id="5" name="Slide Number Placeholder 4">
            <a:extLst>
              <a:ext uri="{FF2B5EF4-FFF2-40B4-BE49-F238E27FC236}">
                <a16:creationId xmlns:a16="http://schemas.microsoft.com/office/drawing/2014/main" id="{46A0A196-C838-4122-9715-75ECC978A0D3}"/>
              </a:ext>
            </a:extLst>
          </p:cNvPr>
          <p:cNvSpPr>
            <a:spLocks noGrp="1"/>
          </p:cNvSpPr>
          <p:nvPr>
            <p:ph type="sldNum" sz="quarter" idx="12"/>
          </p:nvPr>
        </p:nvSpPr>
        <p:spPr/>
        <p:txBody>
          <a:bodyPr/>
          <a:lstStyle/>
          <a:p>
            <a:fld id="{B715CB5C-FA2A-4B17-8BA5-2DB4B77A69FC}" type="slidenum">
              <a:rPr lang="en-US" smtClean="0"/>
              <a:t>15</a:t>
            </a:fld>
            <a:endParaRPr lang="en-US"/>
          </a:p>
        </p:txBody>
      </p:sp>
    </p:spTree>
    <p:extLst>
      <p:ext uri="{BB962C8B-B14F-4D97-AF65-F5344CB8AC3E}">
        <p14:creationId xmlns:p14="http://schemas.microsoft.com/office/powerpoint/2010/main" val="2163137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normAutofit/>
          </a:bodyPr>
          <a:lstStyle/>
          <a:p>
            <a:r>
              <a:rPr lang="en-US" dirty="0"/>
              <a:t>Industrial Base – Elevating Officials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690688"/>
            <a:ext cx="10515600" cy="4765533"/>
          </a:xfrm>
        </p:spPr>
        <p:txBody>
          <a:bodyPr>
            <a:normAutofit lnSpcReduction="10000"/>
          </a:bodyPr>
          <a:lstStyle/>
          <a:p>
            <a:r>
              <a:rPr lang="en-US" dirty="0"/>
              <a:t>Sec. 903. Assistant Secretary of Defense for Industrial Base Policy (H902)</a:t>
            </a:r>
          </a:p>
          <a:p>
            <a:pPr lvl="1"/>
            <a:r>
              <a:rPr lang="en-US" dirty="0"/>
              <a:t>Amends 10 USC 138, by adding the establishment of the Assistant Secretary of Defense for Industrial Base Policy to advise the Under Secretary of Defense (A&amp;S) on industrial base policies.  </a:t>
            </a:r>
          </a:p>
          <a:p>
            <a:pPr lvl="1"/>
            <a:r>
              <a:rPr lang="en-US" dirty="0"/>
              <a:t>Sec. 1637. Critical infrastructure cyber incident reporting procedures</a:t>
            </a:r>
          </a:p>
          <a:p>
            <a:pPr lvl="1"/>
            <a:endParaRPr lang="en-US" dirty="0"/>
          </a:p>
          <a:p>
            <a:r>
              <a:rPr lang="en-US" dirty="0"/>
              <a:t>Sec. 1752. National Cyber Director (H1131/1132/S1637)</a:t>
            </a:r>
          </a:p>
          <a:p>
            <a:pPr lvl="1"/>
            <a:r>
              <a:rPr lang="en-US" dirty="0"/>
              <a:t>Establishes the Office of the National Cyber Director in the Executive Office of the President as a Level II Executive Service position</a:t>
            </a:r>
          </a:p>
          <a:p>
            <a:pPr lvl="2"/>
            <a:r>
              <a:rPr lang="en-US" dirty="0"/>
              <a:t>The National Cyber Director is to advise the President on cybersecurity issues, including efforts to promote national supply chain risk management and vendor security</a:t>
            </a:r>
          </a:p>
          <a:p>
            <a:pPr lvl="2"/>
            <a:r>
              <a:rPr lang="en-US" dirty="0"/>
              <a:t>Amends the National Security Act of 1947 (50 U.S.C. 3021), to include the Director’s participation in National Security Council meetings, at the discretion of the President</a:t>
            </a:r>
          </a:p>
          <a:p>
            <a:pPr lvl="1"/>
            <a:endParaRPr lang="en-US" dirty="0"/>
          </a:p>
          <a:p>
            <a:pPr lvl="2"/>
            <a:endParaRPr lang="en-US" dirty="0"/>
          </a:p>
          <a:p>
            <a:pPr marL="457200" lvl="1" indent="0">
              <a:buNone/>
            </a:pPr>
            <a:endParaRPr lang="en-US" dirty="0"/>
          </a:p>
        </p:txBody>
      </p:sp>
      <p:sp>
        <p:nvSpPr>
          <p:cNvPr id="4" name="TextBox 3">
            <a:extLst>
              <a:ext uri="{FF2B5EF4-FFF2-40B4-BE49-F238E27FC236}">
                <a16:creationId xmlns:a16="http://schemas.microsoft.com/office/drawing/2014/main" id="{C389F6F2-5883-4B7A-9C59-723064878B32}"/>
              </a:ext>
            </a:extLst>
          </p:cNvPr>
          <p:cNvSpPr txBox="1"/>
          <p:nvPr/>
        </p:nvSpPr>
        <p:spPr>
          <a:xfrm>
            <a:off x="1783672" y="6410639"/>
            <a:ext cx="9570128" cy="369332"/>
          </a:xfrm>
          <a:prstGeom prst="rect">
            <a:avLst/>
          </a:prstGeom>
          <a:noFill/>
        </p:spPr>
        <p:txBody>
          <a:bodyPr wrap="square" rtlCol="0">
            <a:spAutoFit/>
          </a:bodyPr>
          <a:lstStyle/>
          <a:p>
            <a:pPr algn="ctr"/>
            <a:endParaRPr lang="en-US" i="1" strike="sngStrike" dirty="0">
              <a:solidFill>
                <a:srgbClr val="FF0000"/>
              </a:solidFill>
            </a:endParaRPr>
          </a:p>
        </p:txBody>
      </p:sp>
      <p:sp>
        <p:nvSpPr>
          <p:cNvPr id="5" name="Slide Number Placeholder 4">
            <a:extLst>
              <a:ext uri="{FF2B5EF4-FFF2-40B4-BE49-F238E27FC236}">
                <a16:creationId xmlns:a16="http://schemas.microsoft.com/office/drawing/2014/main" id="{46A0A196-C838-4122-9715-75ECC978A0D3}"/>
              </a:ext>
            </a:extLst>
          </p:cNvPr>
          <p:cNvSpPr>
            <a:spLocks noGrp="1"/>
          </p:cNvSpPr>
          <p:nvPr>
            <p:ph type="sldNum" sz="quarter" idx="12"/>
          </p:nvPr>
        </p:nvSpPr>
        <p:spPr/>
        <p:txBody>
          <a:bodyPr/>
          <a:lstStyle/>
          <a:p>
            <a:fld id="{B715CB5C-FA2A-4B17-8BA5-2DB4B77A69FC}" type="slidenum">
              <a:rPr lang="en-US" smtClean="0"/>
              <a:t>16</a:t>
            </a:fld>
            <a:endParaRPr lang="en-US"/>
          </a:p>
        </p:txBody>
      </p:sp>
    </p:spTree>
    <p:extLst>
      <p:ext uri="{BB962C8B-B14F-4D97-AF65-F5344CB8AC3E}">
        <p14:creationId xmlns:p14="http://schemas.microsoft.com/office/powerpoint/2010/main" val="1663179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365125"/>
            <a:ext cx="10515600" cy="1209675"/>
          </a:xfrm>
        </p:spPr>
        <p:txBody>
          <a:bodyPr/>
          <a:lstStyle/>
          <a:p>
            <a:r>
              <a:rPr lang="en-US" dirty="0"/>
              <a:t>Software</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473200"/>
            <a:ext cx="10515600" cy="5019675"/>
          </a:xfrm>
        </p:spPr>
        <p:txBody>
          <a:bodyPr>
            <a:normAutofit fontScale="92500" lnSpcReduction="20000"/>
          </a:bodyPr>
          <a:lstStyle/>
          <a:p>
            <a:r>
              <a:rPr lang="en-US" dirty="0"/>
              <a:t>Sec. 812. Inclusion of software in government performance of acquisition functions (S881)</a:t>
            </a:r>
          </a:p>
          <a:p>
            <a:pPr lvl="1"/>
            <a:r>
              <a:rPr lang="en-US" dirty="0"/>
              <a:t>Amends 10 USC 1706, which is a list of acquisition functions required to be performed by government employees or military members, to apply only to designated programs or those exceeding the MDAP dollar threshold, and adding ‘program lead software’ to the list of covered positions</a:t>
            </a:r>
          </a:p>
          <a:p>
            <a:pPr lvl="1"/>
            <a:endParaRPr lang="en-US" dirty="0"/>
          </a:p>
          <a:p>
            <a:r>
              <a:rPr lang="en-US" dirty="0"/>
              <a:t>Sec. 834. Pilot Program on using consumption-based solutions to address software-intensive warfighting capability (S834)</a:t>
            </a:r>
          </a:p>
          <a:p>
            <a:pPr lvl="1"/>
            <a:r>
              <a:rPr lang="en-US" dirty="0"/>
              <a:t>Authorizes DoD to establish a pilot program to use consumption-based solutions for software-intensive warfighting capabilities</a:t>
            </a:r>
          </a:p>
          <a:p>
            <a:pPr lvl="1"/>
            <a:r>
              <a:rPr lang="en-US" dirty="0"/>
              <a:t>Under the pilot, each military department and combatant command possessing acquisition authority is to propose between one and three initiatives, whose contracts can run up to three years</a:t>
            </a:r>
          </a:p>
          <a:p>
            <a:pPr lvl="1"/>
            <a:r>
              <a:rPr lang="en-US" dirty="0"/>
              <a:t>Consumption-based solutions are defined as any combination of software, hardware, equipment, labor, or services that “provide a seamless capability that is metered and billed based on actual usage and predetermined pricing per unit” </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48CC0CAF-9473-40D0-A186-6E65299E8949}"/>
              </a:ext>
            </a:extLst>
          </p:cNvPr>
          <p:cNvSpPr>
            <a:spLocks noGrp="1"/>
          </p:cNvSpPr>
          <p:nvPr>
            <p:ph type="sldNum" sz="quarter" idx="12"/>
          </p:nvPr>
        </p:nvSpPr>
        <p:spPr/>
        <p:txBody>
          <a:bodyPr/>
          <a:lstStyle/>
          <a:p>
            <a:fld id="{B715CB5C-FA2A-4B17-8BA5-2DB4B77A69FC}" type="slidenum">
              <a:rPr lang="en-US" smtClean="0"/>
              <a:t>17</a:t>
            </a:fld>
            <a:endParaRPr lang="en-US"/>
          </a:p>
        </p:txBody>
      </p:sp>
    </p:spTree>
    <p:extLst>
      <p:ext uri="{BB962C8B-B14F-4D97-AF65-F5344CB8AC3E}">
        <p14:creationId xmlns:p14="http://schemas.microsoft.com/office/powerpoint/2010/main" val="1990138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365125"/>
            <a:ext cx="10515600" cy="1209675"/>
          </a:xfrm>
        </p:spPr>
        <p:txBody>
          <a:bodyPr/>
          <a:lstStyle/>
          <a:p>
            <a:r>
              <a:rPr lang="en-US" dirty="0"/>
              <a:t>Software</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320800"/>
            <a:ext cx="10515600" cy="5537200"/>
          </a:xfrm>
        </p:spPr>
        <p:txBody>
          <a:bodyPr>
            <a:normAutofit/>
          </a:bodyPr>
          <a:lstStyle/>
          <a:p>
            <a:r>
              <a:rPr lang="en-US" dirty="0"/>
              <a:t>Sec. 835. Balancing security and innovation in software development and acquisition (S882)</a:t>
            </a:r>
          </a:p>
          <a:p>
            <a:pPr lvl="1"/>
            <a:r>
              <a:rPr lang="en-US" dirty="0"/>
              <a:t>Requires DoD to include in solicitations and bids software security criteria, including delineating processes used to secure software development lifecycle</a:t>
            </a:r>
          </a:p>
          <a:p>
            <a:pPr lvl="1"/>
            <a:r>
              <a:rPr lang="en-US" dirty="0"/>
              <a:t>Requires DoD to develop processes for security review of code </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48CC0CAF-9473-40D0-A186-6E65299E8949}"/>
              </a:ext>
            </a:extLst>
          </p:cNvPr>
          <p:cNvSpPr>
            <a:spLocks noGrp="1"/>
          </p:cNvSpPr>
          <p:nvPr>
            <p:ph type="sldNum" sz="quarter" idx="12"/>
          </p:nvPr>
        </p:nvSpPr>
        <p:spPr/>
        <p:txBody>
          <a:bodyPr/>
          <a:lstStyle/>
          <a:p>
            <a:fld id="{B715CB5C-FA2A-4B17-8BA5-2DB4B77A69FC}" type="slidenum">
              <a:rPr lang="en-US" smtClean="0"/>
              <a:t>18</a:t>
            </a:fld>
            <a:endParaRPr lang="en-US"/>
          </a:p>
        </p:txBody>
      </p:sp>
    </p:spTree>
    <p:extLst>
      <p:ext uri="{BB962C8B-B14F-4D97-AF65-F5344CB8AC3E}">
        <p14:creationId xmlns:p14="http://schemas.microsoft.com/office/powerpoint/2010/main" val="896720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892885"/>
            <a:ext cx="10515600" cy="798263"/>
          </a:xfrm>
        </p:spPr>
        <p:txBody>
          <a:bodyPr vert="horz" lIns="91440" tIns="45720" rIns="91440" bIns="45720" rtlCol="0" anchor="ctr">
            <a:normAutofit fontScale="90000"/>
          </a:bodyPr>
          <a:lstStyle/>
          <a:p>
            <a:r>
              <a:rPr lang="en-US" sz="4900" dirty="0"/>
              <a:t>Sustainment</a:t>
            </a:r>
            <a:br>
              <a:rPr lang="en-US" dirty="0"/>
            </a:br>
            <a:r>
              <a:rPr lang="en-US" dirty="0"/>
              <a:t>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396722"/>
            <a:ext cx="10515600" cy="5064368"/>
          </a:xfrm>
        </p:spPr>
        <p:txBody>
          <a:bodyPr>
            <a:normAutofit/>
          </a:bodyPr>
          <a:lstStyle/>
          <a:p>
            <a:r>
              <a:rPr lang="en-US" dirty="0"/>
              <a:t>Sec. 341. National Defense Sustainment and Logistics Review (H351)</a:t>
            </a:r>
          </a:p>
          <a:p>
            <a:pPr lvl="1"/>
            <a:r>
              <a:rPr lang="en-US" dirty="0"/>
              <a:t>Requires  DoD to conduct a “comprehensive review of the sustainment and logistics requirements necessary to support “ the National Defense Strategy</a:t>
            </a:r>
          </a:p>
          <a:p>
            <a:pPr lvl="1"/>
            <a:r>
              <a:rPr lang="en-US" dirty="0"/>
              <a:t>A report is to be submitted to the congressional defense committees in the February following the fiscal year in which a National Defense Strategy is submitted</a:t>
            </a:r>
          </a:p>
          <a:p>
            <a:pPr lvl="1"/>
            <a:endParaRPr lang="en-US" dirty="0"/>
          </a:p>
          <a:p>
            <a:r>
              <a:rPr lang="en-US" dirty="0"/>
              <a:t>Sec. 345. Independent advisory panel on weapon system sustainment (H355)</a:t>
            </a:r>
          </a:p>
          <a:p>
            <a:pPr lvl="1"/>
            <a:r>
              <a:rPr lang="en-US" dirty="0"/>
              <a:t>Would require the Secretary of Defense to establish an independent advisory panel to conduct a review and make recommendations related to the weapon systems sustainment ecosystem</a:t>
            </a:r>
          </a:p>
          <a:p>
            <a:pPr lvl="1"/>
            <a:endParaRPr lang="en-US" dirty="0"/>
          </a:p>
          <a:p>
            <a:pPr lvl="1"/>
            <a:endParaRPr lang="en-US" dirty="0"/>
          </a:p>
          <a:p>
            <a:pPr lvl="1"/>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63F9842B-470F-4954-BBD3-6EC05773BE53}"/>
              </a:ext>
            </a:extLst>
          </p:cNvPr>
          <p:cNvSpPr>
            <a:spLocks noGrp="1"/>
          </p:cNvSpPr>
          <p:nvPr>
            <p:ph type="sldNum" sz="quarter" idx="12"/>
          </p:nvPr>
        </p:nvSpPr>
        <p:spPr/>
        <p:txBody>
          <a:bodyPr/>
          <a:lstStyle/>
          <a:p>
            <a:fld id="{B715CB5C-FA2A-4B17-8BA5-2DB4B77A69FC}" type="slidenum">
              <a:rPr lang="en-US" smtClean="0"/>
              <a:t>19</a:t>
            </a:fld>
            <a:endParaRPr lang="en-US"/>
          </a:p>
        </p:txBody>
      </p:sp>
    </p:spTree>
    <p:extLst>
      <p:ext uri="{BB962C8B-B14F-4D97-AF65-F5344CB8AC3E}">
        <p14:creationId xmlns:p14="http://schemas.microsoft.com/office/powerpoint/2010/main" val="1300947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953DD-A06C-4A21-90C6-6F120CF5A88A}"/>
              </a:ext>
            </a:extLst>
          </p:cNvPr>
          <p:cNvSpPr>
            <a:spLocks noGrp="1"/>
          </p:cNvSpPr>
          <p:nvPr>
            <p:ph type="ctrTitle"/>
          </p:nvPr>
        </p:nvSpPr>
        <p:spPr>
          <a:xfrm>
            <a:off x="533400" y="721896"/>
            <a:ext cx="10820400" cy="4644339"/>
          </a:xfrm>
        </p:spPr>
        <p:txBody>
          <a:bodyPr>
            <a:normAutofit/>
          </a:bodyPr>
          <a:lstStyle/>
          <a:p>
            <a:r>
              <a:rPr lang="en-US" dirty="0"/>
              <a:t>WILLIAM M. (MAC) THORNBERRY</a:t>
            </a:r>
            <a:br>
              <a:rPr lang="en-US" dirty="0"/>
            </a:br>
            <a:r>
              <a:rPr lang="en-US" dirty="0"/>
              <a:t>NATIONAL DEFENSE AUTHORIZATION ACT</a:t>
            </a:r>
            <a:br>
              <a:rPr lang="en-US" dirty="0"/>
            </a:br>
            <a:r>
              <a:rPr lang="en-US" dirty="0"/>
              <a:t>FOR FISCAL YEAR 2021 </a:t>
            </a:r>
            <a:br>
              <a:rPr lang="en-US" dirty="0"/>
            </a:br>
            <a:r>
              <a:rPr lang="en-US" dirty="0"/>
              <a:t>(PL 116-283)</a:t>
            </a:r>
          </a:p>
        </p:txBody>
      </p:sp>
      <p:sp>
        <p:nvSpPr>
          <p:cNvPr id="4" name="Slide Number Placeholder 3">
            <a:extLst>
              <a:ext uri="{FF2B5EF4-FFF2-40B4-BE49-F238E27FC236}">
                <a16:creationId xmlns:a16="http://schemas.microsoft.com/office/drawing/2014/main" id="{4AEAF5BA-B034-493B-8F07-AC3E06F63866}"/>
              </a:ext>
            </a:extLst>
          </p:cNvPr>
          <p:cNvSpPr>
            <a:spLocks noGrp="1"/>
          </p:cNvSpPr>
          <p:nvPr>
            <p:ph type="sldNum" sz="quarter" idx="12"/>
          </p:nvPr>
        </p:nvSpPr>
        <p:spPr/>
        <p:txBody>
          <a:bodyPr/>
          <a:lstStyle/>
          <a:p>
            <a:fld id="{B715CB5C-FA2A-4B17-8BA5-2DB4B77A69FC}" type="slidenum">
              <a:rPr lang="en-US" smtClean="0"/>
              <a:t>2</a:t>
            </a:fld>
            <a:endParaRPr lang="en-US"/>
          </a:p>
        </p:txBody>
      </p:sp>
    </p:spTree>
    <p:extLst>
      <p:ext uri="{BB962C8B-B14F-4D97-AF65-F5344CB8AC3E}">
        <p14:creationId xmlns:p14="http://schemas.microsoft.com/office/powerpoint/2010/main" val="2416604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892885"/>
            <a:ext cx="10515600" cy="798263"/>
          </a:xfrm>
        </p:spPr>
        <p:txBody>
          <a:bodyPr vert="horz" lIns="91440" tIns="45720" rIns="91440" bIns="45720" rtlCol="0" anchor="ctr">
            <a:normAutofit fontScale="90000"/>
          </a:bodyPr>
          <a:lstStyle/>
          <a:p>
            <a:r>
              <a:rPr lang="en-US" sz="4900" dirty="0"/>
              <a:t>Sustainment</a:t>
            </a:r>
            <a:br>
              <a:rPr lang="en-US" dirty="0"/>
            </a:br>
            <a:r>
              <a:rPr lang="en-US" dirty="0"/>
              <a:t>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396722"/>
            <a:ext cx="10515600" cy="5064368"/>
          </a:xfrm>
        </p:spPr>
        <p:txBody>
          <a:bodyPr>
            <a:normAutofit fontScale="77500" lnSpcReduction="20000"/>
          </a:bodyPr>
          <a:lstStyle/>
          <a:p>
            <a:r>
              <a:rPr lang="en-US" dirty="0"/>
              <a:t>Sec. 802. Improving lifecycle sustainment (H803/S862)</a:t>
            </a:r>
          </a:p>
          <a:p>
            <a:pPr lvl="1"/>
            <a:r>
              <a:rPr lang="en-US" sz="2500" dirty="0"/>
              <a:t>Amends 10 USC 2337 and 2441 (concerning sustainment and life-cycle support of major systems)  to include programs or projects using rapid fielding or prototyping authorities under section 804 of the FY16 NDAA</a:t>
            </a:r>
          </a:p>
          <a:p>
            <a:pPr lvl="1"/>
            <a:r>
              <a:rPr lang="en-US" dirty="0"/>
              <a:t>Amends 10 USC 2337 to require an approved lifecycle sustainment plan prior to Milestone B approval that contains a product support strategy, performance goals for key sustainment, life-cycle cost estimate, factors that could affect O&amp;S costs, and a technical data and IP product support plan</a:t>
            </a:r>
          </a:p>
          <a:p>
            <a:pPr lvl="1"/>
            <a:r>
              <a:rPr lang="en-US" dirty="0"/>
              <a:t>Amends 10 USC 2441 to require a sustainment review every five years </a:t>
            </a:r>
          </a:p>
          <a:p>
            <a:pPr lvl="1"/>
            <a:r>
              <a:rPr lang="en-US" dirty="0"/>
              <a:t>Requires congressional notifications of cost estimate breaches (similar to Nunn-McCurdy notifications for MDAP unit acquisition cost breaches) </a:t>
            </a:r>
          </a:p>
          <a:p>
            <a:pPr lvl="1"/>
            <a:endParaRPr lang="en-US" dirty="0"/>
          </a:p>
          <a:p>
            <a:r>
              <a:rPr lang="en-US" dirty="0"/>
              <a:t>Sec. 811. Sustainment reform for DoD (H811)</a:t>
            </a:r>
          </a:p>
          <a:p>
            <a:pPr lvl="1"/>
            <a:r>
              <a:rPr lang="en-US" dirty="0"/>
              <a:t>Amends the duties of the Secretary of Defense in 10 USC 113 adding a requirement for the National Defense Strategy to include two strategic frameworks:</a:t>
            </a:r>
          </a:p>
          <a:p>
            <a:pPr lvl="2"/>
            <a:r>
              <a:rPr lang="en-US" dirty="0"/>
              <a:t>To prioritize and integrate sustainment of MDAPs, core logistics capabilities, commercial logistic capabilities, and the National Technology and Industrial Base</a:t>
            </a:r>
          </a:p>
          <a:p>
            <a:pPr lvl="2"/>
            <a:r>
              <a:rPr lang="en-US" dirty="0"/>
              <a:t>To address contested logistics  </a:t>
            </a:r>
          </a:p>
          <a:p>
            <a:pPr lvl="1"/>
            <a:r>
              <a:rPr lang="en-US" dirty="0"/>
              <a:t>Amends 10 USC 133b to add to the duties of USD (A&amp;S) advising SECDEF on all aspects of acquisition and sustainment relating to defense acquisition programs, core logistics capabilities, and the NTIB</a:t>
            </a:r>
          </a:p>
          <a:p>
            <a:pPr lvl="1"/>
            <a:endParaRPr lang="en-US" dirty="0"/>
          </a:p>
          <a:p>
            <a:pPr lvl="1"/>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63F9842B-470F-4954-BBD3-6EC05773BE53}"/>
              </a:ext>
            </a:extLst>
          </p:cNvPr>
          <p:cNvSpPr>
            <a:spLocks noGrp="1"/>
          </p:cNvSpPr>
          <p:nvPr>
            <p:ph type="sldNum" sz="quarter" idx="12"/>
          </p:nvPr>
        </p:nvSpPr>
        <p:spPr/>
        <p:txBody>
          <a:bodyPr/>
          <a:lstStyle/>
          <a:p>
            <a:fld id="{B715CB5C-FA2A-4B17-8BA5-2DB4B77A69FC}" type="slidenum">
              <a:rPr lang="en-US" smtClean="0"/>
              <a:t>20</a:t>
            </a:fld>
            <a:endParaRPr lang="en-US"/>
          </a:p>
        </p:txBody>
      </p:sp>
    </p:spTree>
    <p:extLst>
      <p:ext uri="{BB962C8B-B14F-4D97-AF65-F5344CB8AC3E}">
        <p14:creationId xmlns:p14="http://schemas.microsoft.com/office/powerpoint/2010/main" val="3891432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Intellectual Property</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fontScale="85000" lnSpcReduction="20000"/>
          </a:bodyPr>
          <a:lstStyle/>
          <a:p>
            <a:r>
              <a:rPr lang="en-US" dirty="0"/>
              <a:t>Sec. 804. Implementation of Modular Open Systems Architecture requirements (S861)</a:t>
            </a:r>
            <a:r>
              <a:rPr lang="en-US" b="1" dirty="0"/>
              <a:t> </a:t>
            </a:r>
          </a:p>
          <a:p>
            <a:pPr lvl="1"/>
            <a:r>
              <a:rPr lang="en-US" dirty="0"/>
              <a:t>Requires regulations to facilitate DoD access to and use of modular system interfaces</a:t>
            </a:r>
          </a:p>
          <a:p>
            <a:pPr lvl="1"/>
            <a:r>
              <a:rPr lang="en-US" dirty="0"/>
              <a:t>Allows the regulations to be extended to software-based, non-weapons systems one year after the regulations are implemented (but not after 2 year from implementation)</a:t>
            </a:r>
          </a:p>
          <a:p>
            <a:pPr lvl="1"/>
            <a:r>
              <a:rPr lang="en-US" dirty="0"/>
              <a:t>Amends 10 USC 2446a to require non-MDAPs to also use MOSA to the extent practicable </a:t>
            </a:r>
          </a:p>
          <a:p>
            <a:pPr lvl="1"/>
            <a:r>
              <a:rPr lang="en-US" dirty="0"/>
              <a:t>Amends 10 USC 2320 to grant government purpose rights to a modular system interface  developed wholly or in part with federal funds </a:t>
            </a:r>
          </a:p>
          <a:p>
            <a:pPr lvl="1"/>
            <a:r>
              <a:rPr lang="en-US" dirty="0"/>
              <a:t>Requires DoD to establish a central repository of interfaces and related items that can then be distributed, consistent with 10 USC 2320 (rights in technical data) </a:t>
            </a:r>
          </a:p>
          <a:p>
            <a:pPr lvl="1"/>
            <a:endParaRPr lang="en-US" dirty="0"/>
          </a:p>
          <a:p>
            <a:r>
              <a:rPr lang="en-US" dirty="0"/>
              <a:t>Sec. 837. Safeguarding defense-sensitive IP, technology, and other data (S891)</a:t>
            </a:r>
          </a:p>
          <a:p>
            <a:pPr lvl="1"/>
            <a:r>
              <a:rPr lang="en-US" dirty="0"/>
              <a:t>The section requires:</a:t>
            </a:r>
          </a:p>
          <a:p>
            <a:pPr lvl="2"/>
            <a:r>
              <a:rPr lang="en-US" dirty="0"/>
              <a:t>DoD to ensure policies are in place to protect defense-sensitive IP, technology, and other data from being acquired by China</a:t>
            </a:r>
          </a:p>
          <a:p>
            <a:pPr lvl="2"/>
            <a:r>
              <a:rPr lang="en-US" dirty="0"/>
              <a:t>DoD to establish a list of critical technologies that may require restrictions on current or former employees, contractors, or subcontractors</a:t>
            </a:r>
          </a:p>
          <a:p>
            <a:pPr lvl="2"/>
            <a:r>
              <a:rPr lang="en-US" dirty="0"/>
              <a:t>DoD to consider mechanisms to restrict certain current and former DoD and DIB employees from working directly for companies controlled or influenced by the Chinese government</a:t>
            </a:r>
          </a:p>
          <a:p>
            <a:pPr lvl="1"/>
            <a:endParaRPr lang="en-US" dirty="0"/>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056F7E2E-40C3-4EED-8900-D924562B066B}"/>
              </a:ext>
            </a:extLst>
          </p:cNvPr>
          <p:cNvSpPr>
            <a:spLocks noGrp="1"/>
          </p:cNvSpPr>
          <p:nvPr>
            <p:ph type="sldNum" sz="quarter" idx="12"/>
          </p:nvPr>
        </p:nvSpPr>
        <p:spPr/>
        <p:txBody>
          <a:bodyPr/>
          <a:lstStyle/>
          <a:p>
            <a:fld id="{B715CB5C-FA2A-4B17-8BA5-2DB4B77A69FC}" type="slidenum">
              <a:rPr lang="en-US" smtClean="0"/>
              <a:t>21</a:t>
            </a:fld>
            <a:endParaRPr lang="en-US"/>
          </a:p>
        </p:txBody>
      </p:sp>
    </p:spTree>
    <p:extLst>
      <p:ext uri="{BB962C8B-B14F-4D97-AF65-F5344CB8AC3E}">
        <p14:creationId xmlns:p14="http://schemas.microsoft.com/office/powerpoint/2010/main" val="1634775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365126"/>
            <a:ext cx="10515600" cy="883572"/>
          </a:xfrm>
        </p:spPr>
        <p:txBody>
          <a:bodyPr>
            <a:normAutofit/>
          </a:bodyPr>
          <a:lstStyle/>
          <a:p>
            <a:r>
              <a:rPr lang="en-US" dirty="0"/>
              <a:t>Intellectual Property</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839. GAO report on IP acquisition and licensing (H820A/S883)</a:t>
            </a:r>
          </a:p>
          <a:p>
            <a:pPr lvl="1"/>
            <a:r>
              <a:rPr lang="en-US" dirty="0"/>
              <a:t>Requires the GAO evaluate DoD’s implementation of instruction 5010.44, </a:t>
            </a:r>
            <a:r>
              <a:rPr lang="en-US" i="1" dirty="0"/>
              <a:t>Intellectual Property Acquisition and Licensing, </a:t>
            </a:r>
            <a:r>
              <a:rPr lang="en-US" dirty="0"/>
              <a:t>and DoD’s progress in establishing a cadre of IP experts as required by 10 USC 2322</a:t>
            </a:r>
          </a:p>
          <a:p>
            <a:pPr lvl="1"/>
            <a:r>
              <a:rPr lang="en-US" dirty="0"/>
              <a:t>(Note: Does not amend 10 USC 2322 to require DoD to develop guidelines on the acquisition or licensing of IP, including model forms for specially negotiated licenses and definitions of key terms)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D5E39AC7-7156-4C5E-AD45-52C9BECE1305}"/>
              </a:ext>
            </a:extLst>
          </p:cNvPr>
          <p:cNvSpPr>
            <a:spLocks noGrp="1"/>
          </p:cNvSpPr>
          <p:nvPr>
            <p:ph type="sldNum" sz="quarter" idx="12"/>
          </p:nvPr>
        </p:nvSpPr>
        <p:spPr/>
        <p:txBody>
          <a:bodyPr/>
          <a:lstStyle/>
          <a:p>
            <a:fld id="{B715CB5C-FA2A-4B17-8BA5-2DB4B77A69FC}" type="slidenum">
              <a:rPr lang="en-US" smtClean="0"/>
              <a:t>22</a:t>
            </a:fld>
            <a:endParaRPr lang="en-US"/>
          </a:p>
        </p:txBody>
      </p:sp>
    </p:spTree>
    <p:extLst>
      <p:ext uri="{BB962C8B-B14F-4D97-AF65-F5344CB8AC3E}">
        <p14:creationId xmlns:p14="http://schemas.microsoft.com/office/powerpoint/2010/main" val="3596555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Commercial Items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Sec. 816. Documentation for commercial item determinations (H820/H820c)</a:t>
            </a:r>
          </a:p>
          <a:p>
            <a:pPr lvl="1"/>
            <a:r>
              <a:rPr lang="en-US" dirty="0"/>
              <a:t>Amends 10 USC 2380 regarding commercial product and service determinations to allow a contracting officer to request support from DoD experts or others when making a commercial product or service determination</a:t>
            </a:r>
          </a:p>
          <a:p>
            <a:pPr lvl="1"/>
            <a:r>
              <a:rPr lang="en-US" dirty="0"/>
              <a:t>Does not mandate that a prior commercial determination serves as a determination for a component of the product or service </a:t>
            </a:r>
          </a:p>
          <a:p>
            <a:pPr lvl="1"/>
            <a:r>
              <a:rPr lang="en-US" dirty="0"/>
              <a:t>Requires that within 30 days of making such a determination, the contracting officer submit a written memorandum of the determination</a:t>
            </a:r>
          </a:p>
        </p:txBody>
      </p:sp>
      <p:sp>
        <p:nvSpPr>
          <p:cNvPr id="4" name="Slide Number Placeholder 3">
            <a:extLst>
              <a:ext uri="{FF2B5EF4-FFF2-40B4-BE49-F238E27FC236}">
                <a16:creationId xmlns:a16="http://schemas.microsoft.com/office/drawing/2014/main" id="{43011C41-14EC-457B-9297-603598D3F8E2}"/>
              </a:ext>
            </a:extLst>
          </p:cNvPr>
          <p:cNvSpPr>
            <a:spLocks noGrp="1"/>
          </p:cNvSpPr>
          <p:nvPr>
            <p:ph type="sldNum" sz="quarter" idx="12"/>
          </p:nvPr>
        </p:nvSpPr>
        <p:spPr/>
        <p:txBody>
          <a:bodyPr/>
          <a:lstStyle/>
          <a:p>
            <a:fld id="{B715CB5C-FA2A-4B17-8BA5-2DB4B77A69FC}" type="slidenum">
              <a:rPr lang="en-US" smtClean="0"/>
              <a:t>23</a:t>
            </a:fld>
            <a:endParaRPr lang="en-US"/>
          </a:p>
        </p:txBody>
      </p:sp>
    </p:spTree>
    <p:extLst>
      <p:ext uri="{BB962C8B-B14F-4D97-AF65-F5344CB8AC3E}">
        <p14:creationId xmlns:p14="http://schemas.microsoft.com/office/powerpoint/2010/main" val="2115387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Commercial Items –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Senate</a:t>
            </a:r>
          </a:p>
          <a:p>
            <a:pPr lvl="1"/>
            <a:r>
              <a:rPr lang="en-US" dirty="0"/>
              <a:t>Sec. 841. Authority to acquire innovative commercial products and services  </a:t>
            </a:r>
          </a:p>
          <a:p>
            <a:pPr lvl="1"/>
            <a:endParaRPr lang="en-US" dirty="0"/>
          </a:p>
        </p:txBody>
      </p:sp>
      <p:sp>
        <p:nvSpPr>
          <p:cNvPr id="4" name="Slide Number Placeholder 3">
            <a:extLst>
              <a:ext uri="{FF2B5EF4-FFF2-40B4-BE49-F238E27FC236}">
                <a16:creationId xmlns:a16="http://schemas.microsoft.com/office/drawing/2014/main" id="{43011C41-14EC-457B-9297-603598D3F8E2}"/>
              </a:ext>
            </a:extLst>
          </p:cNvPr>
          <p:cNvSpPr>
            <a:spLocks noGrp="1"/>
          </p:cNvSpPr>
          <p:nvPr>
            <p:ph type="sldNum" sz="quarter" idx="12"/>
          </p:nvPr>
        </p:nvSpPr>
        <p:spPr/>
        <p:txBody>
          <a:bodyPr/>
          <a:lstStyle/>
          <a:p>
            <a:fld id="{B715CB5C-FA2A-4B17-8BA5-2DB4B77A69FC}" type="slidenum">
              <a:rPr lang="en-US" smtClean="0"/>
              <a:t>24</a:t>
            </a:fld>
            <a:endParaRPr lang="en-US"/>
          </a:p>
        </p:txBody>
      </p:sp>
    </p:spTree>
    <p:extLst>
      <p:ext uri="{BB962C8B-B14F-4D97-AF65-F5344CB8AC3E}">
        <p14:creationId xmlns:p14="http://schemas.microsoft.com/office/powerpoint/2010/main" val="2309531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Streamlining</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fontScale="85000" lnSpcReduction="20000"/>
          </a:bodyPr>
          <a:lstStyle/>
          <a:p>
            <a:r>
              <a:rPr lang="en-US" dirty="0"/>
              <a:t>Sec. 806. Definition of material weakness for contractor business systems (H804/S845)</a:t>
            </a:r>
          </a:p>
          <a:p>
            <a:pPr lvl="1"/>
            <a:r>
              <a:rPr lang="en-US" dirty="0"/>
              <a:t>Amends section 893 of the FY2011 NDAA regarding contractor business systems requirements by changing the standard used when reviewing contractor business systems from </a:t>
            </a:r>
            <a:r>
              <a:rPr lang="en-US" i="1" dirty="0"/>
              <a:t>significant deficiencies </a:t>
            </a:r>
            <a:r>
              <a:rPr lang="en-US" dirty="0"/>
              <a:t>to </a:t>
            </a:r>
            <a:r>
              <a:rPr lang="en-US" i="1" dirty="0"/>
              <a:t>material</a:t>
            </a:r>
            <a:r>
              <a:rPr lang="en-US" dirty="0"/>
              <a:t> </a:t>
            </a:r>
            <a:r>
              <a:rPr lang="en-US" i="1" dirty="0"/>
              <a:t>weakness,</a:t>
            </a:r>
            <a:r>
              <a:rPr lang="en-US" dirty="0"/>
              <a:t> defined as a deficiency in internal controls that creates a risk of a “reasonable possibility that a material misstatement” of information will not be prevented, detected, or corrected in a timely manner</a:t>
            </a:r>
          </a:p>
          <a:p>
            <a:pPr lvl="1"/>
            <a:r>
              <a:rPr lang="en-US" sz="2400" dirty="0"/>
              <a:t>(Note: Sec. 893 currently defines significant deficiency as a shortcoming that materially affects DOD’s ability to rely on information produced by the system)</a:t>
            </a:r>
          </a:p>
          <a:p>
            <a:pPr lvl="1"/>
            <a:endParaRPr lang="en-US" sz="2400" dirty="0"/>
          </a:p>
          <a:p>
            <a:r>
              <a:rPr lang="en-US" dirty="0"/>
              <a:t>Sec. 807. Space-unique acquisition pathways for Space Force (H807)</a:t>
            </a:r>
          </a:p>
          <a:p>
            <a:pPr lvl="1"/>
            <a:r>
              <a:rPr lang="en-US" dirty="0"/>
              <a:t>Requires DoD to develop a tailored Space System acquisition pathway (or pathways)</a:t>
            </a:r>
          </a:p>
          <a:p>
            <a:pPr lvl="1"/>
            <a:r>
              <a:rPr lang="en-US" dirty="0"/>
              <a:t>Allows the Service Acquisition Executive for Space Systems to delegate milestone decision authority to lower levels </a:t>
            </a:r>
          </a:p>
          <a:p>
            <a:pPr lvl="1"/>
            <a:r>
              <a:rPr lang="en-US" dirty="0"/>
              <a:t>Requires DoD to report by May 15, 2021, on:</a:t>
            </a:r>
          </a:p>
          <a:p>
            <a:pPr lvl="2"/>
            <a:r>
              <a:rPr lang="en-US" sz="2200" dirty="0"/>
              <a:t>Application of the space-specific pathway</a:t>
            </a:r>
          </a:p>
          <a:p>
            <a:pPr lvl="2"/>
            <a:r>
              <a:rPr lang="en-US" sz="2200" dirty="0"/>
              <a:t>Space force budget lines for FY22</a:t>
            </a:r>
          </a:p>
          <a:p>
            <a:pPr lvl="2"/>
            <a:r>
              <a:rPr lang="en-US" sz="2200" dirty="0"/>
              <a:t>A list of programs requesting Multiyear Procurement</a:t>
            </a:r>
          </a:p>
          <a:p>
            <a:pPr lvl="1"/>
            <a:endParaRPr lang="en-US" sz="2400" dirty="0"/>
          </a:p>
          <a:p>
            <a:endParaRPr lang="en-US" dirty="0"/>
          </a:p>
        </p:txBody>
      </p:sp>
      <p:sp>
        <p:nvSpPr>
          <p:cNvPr id="4" name="Slide Number Placeholder 3">
            <a:extLst>
              <a:ext uri="{FF2B5EF4-FFF2-40B4-BE49-F238E27FC236}">
                <a16:creationId xmlns:a16="http://schemas.microsoft.com/office/drawing/2014/main" id="{A9406888-2574-483F-A706-179DF0AD1817}"/>
              </a:ext>
            </a:extLst>
          </p:cNvPr>
          <p:cNvSpPr>
            <a:spLocks noGrp="1"/>
          </p:cNvSpPr>
          <p:nvPr>
            <p:ph type="sldNum" sz="quarter" idx="12"/>
          </p:nvPr>
        </p:nvSpPr>
        <p:spPr/>
        <p:txBody>
          <a:bodyPr/>
          <a:lstStyle/>
          <a:p>
            <a:fld id="{B715CB5C-FA2A-4B17-8BA5-2DB4B77A69FC}" type="slidenum">
              <a:rPr lang="en-US" smtClean="0"/>
              <a:t>25</a:t>
            </a:fld>
            <a:endParaRPr lang="en-US"/>
          </a:p>
        </p:txBody>
      </p:sp>
    </p:spTree>
    <p:extLst>
      <p:ext uri="{BB962C8B-B14F-4D97-AF65-F5344CB8AC3E}">
        <p14:creationId xmlns:p14="http://schemas.microsoft.com/office/powerpoint/2010/main" val="1964463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Streamlining</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366576"/>
            <a:ext cx="10515600" cy="5126299"/>
          </a:xfrm>
        </p:spPr>
        <p:txBody>
          <a:bodyPr>
            <a:normAutofit fontScale="77500" lnSpcReduction="20000"/>
          </a:bodyPr>
          <a:lstStyle/>
          <a:p>
            <a:pPr marL="0" marR="0">
              <a:lnSpc>
                <a:spcPct val="107000"/>
              </a:lnSpc>
              <a:spcBef>
                <a:spcPts val="0"/>
              </a:spcBef>
              <a:spcAft>
                <a:spcPts val="0"/>
              </a:spcAft>
            </a:pPr>
            <a:r>
              <a:rPr lang="en-US" sz="2400" dirty="0"/>
              <a:t> </a:t>
            </a:r>
            <a:r>
              <a:rPr lang="en-US" dirty="0"/>
              <a:t>Sec. 808. Acquisition Authority for the Joint Artificial Intelligence Center (JAIC) (H805)</a:t>
            </a:r>
          </a:p>
          <a:p>
            <a:pPr lvl="1"/>
            <a:r>
              <a:rPr lang="en-US" sz="2900" dirty="0"/>
              <a:t>Grants the Director of the JAIC acquisition authority similar to the head of an agency</a:t>
            </a:r>
          </a:p>
          <a:p>
            <a:pPr lvl="1"/>
            <a:r>
              <a:rPr lang="en-US" sz="2900" dirty="0"/>
              <a:t>Requires DoD to provide the JAIC full-time personnel to execute acquisitions, program management, cost analysis, and related functions</a:t>
            </a:r>
          </a:p>
          <a:p>
            <a:pPr lvl="1"/>
            <a:r>
              <a:rPr lang="en-US" sz="2900" dirty="0"/>
              <a:t>Acquisition authority is at $75M through FY2025  </a:t>
            </a:r>
          </a:p>
          <a:p>
            <a:pPr marL="457200" lvl="1">
              <a:lnSpc>
                <a:spcPct val="107000"/>
              </a:lnSpc>
              <a:spcBef>
                <a:spcPts val="0"/>
              </a:spcBef>
              <a:spcAft>
                <a:spcPts val="800"/>
              </a:spcAft>
            </a:pPr>
            <a:endParaRPr lang="en-US" dirty="0"/>
          </a:p>
          <a:p>
            <a:r>
              <a:rPr lang="en-US" dirty="0"/>
              <a:t>Sec. 820. Contract closeout authority for services contracts (H818)</a:t>
            </a:r>
          </a:p>
          <a:p>
            <a:pPr lvl="1"/>
            <a:r>
              <a:rPr lang="en-US" sz="2800" dirty="0"/>
              <a:t>Amends sec. 836 of the FY2017 NDAA to reduce the contract closeout period for service contracts from 17 to 7 years or less (10 years for military construction or shipbuilding), if performance was completed at least 4 years earlier, based on FAR subpart 4.7 record retention requirements for the particular contract</a:t>
            </a:r>
          </a:p>
          <a:p>
            <a:pPr lvl="1"/>
            <a:endParaRPr lang="en-US" dirty="0"/>
          </a:p>
          <a:p>
            <a:r>
              <a:rPr lang="en-US" dirty="0"/>
              <a:t>Sec. 833. Listing of Other Transaction Authority (OTA) consortia (S5891)</a:t>
            </a:r>
          </a:p>
          <a:p>
            <a:pPr lvl="1"/>
            <a:r>
              <a:rPr lang="en-US" sz="2900" dirty="0"/>
              <a:t>Requires DoD, within 90 days of enactment, to maintain and make public a list of consortia used to disseminate OTA contracting opportunities </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EB941385-CA9D-46FC-A39E-E56A2BB2F14D}"/>
              </a:ext>
            </a:extLst>
          </p:cNvPr>
          <p:cNvSpPr>
            <a:spLocks noGrp="1"/>
          </p:cNvSpPr>
          <p:nvPr>
            <p:ph type="sldNum" sz="quarter" idx="12"/>
          </p:nvPr>
        </p:nvSpPr>
        <p:spPr/>
        <p:txBody>
          <a:bodyPr/>
          <a:lstStyle/>
          <a:p>
            <a:fld id="{B715CB5C-FA2A-4B17-8BA5-2DB4B77A69FC}" type="slidenum">
              <a:rPr lang="en-US" smtClean="0"/>
              <a:t>26</a:t>
            </a:fld>
            <a:endParaRPr lang="en-US"/>
          </a:p>
        </p:txBody>
      </p:sp>
    </p:spTree>
    <p:extLst>
      <p:ext uri="{BB962C8B-B14F-4D97-AF65-F5344CB8AC3E}">
        <p14:creationId xmlns:p14="http://schemas.microsoft.com/office/powerpoint/2010/main" val="1151255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Streamlining – Provisions Dropped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House</a:t>
            </a:r>
          </a:p>
          <a:p>
            <a:pPr lvl="1"/>
            <a:r>
              <a:rPr lang="en-US" dirty="0"/>
              <a:t>Sec. 802. Amend definition of nontraditional defense contractor to include ESOPs (Employee Stock Ownership Plan)</a:t>
            </a:r>
          </a:p>
        </p:txBody>
      </p:sp>
      <p:sp>
        <p:nvSpPr>
          <p:cNvPr id="4" name="Slide Number Placeholder 3">
            <a:extLst>
              <a:ext uri="{FF2B5EF4-FFF2-40B4-BE49-F238E27FC236}">
                <a16:creationId xmlns:a16="http://schemas.microsoft.com/office/drawing/2014/main" id="{EB941385-CA9D-46FC-A39E-E56A2BB2F14D}"/>
              </a:ext>
            </a:extLst>
          </p:cNvPr>
          <p:cNvSpPr>
            <a:spLocks noGrp="1"/>
          </p:cNvSpPr>
          <p:nvPr>
            <p:ph type="sldNum" sz="quarter" idx="12"/>
          </p:nvPr>
        </p:nvSpPr>
        <p:spPr/>
        <p:txBody>
          <a:bodyPr/>
          <a:lstStyle/>
          <a:p>
            <a:fld id="{B715CB5C-FA2A-4B17-8BA5-2DB4B77A69FC}" type="slidenum">
              <a:rPr lang="en-US" smtClean="0"/>
              <a:t>27</a:t>
            </a:fld>
            <a:endParaRPr lang="en-US"/>
          </a:p>
        </p:txBody>
      </p:sp>
    </p:spTree>
    <p:extLst>
      <p:ext uri="{BB962C8B-B14F-4D97-AF65-F5344CB8AC3E}">
        <p14:creationId xmlns:p14="http://schemas.microsoft.com/office/powerpoint/2010/main" val="577823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Foreign Military Sales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Sec. 887. Amendments to submissions to Congress relating to certain Foreign Military Sales (H842/S5893)</a:t>
            </a:r>
          </a:p>
          <a:p>
            <a:pPr lvl="1"/>
            <a:r>
              <a:rPr lang="en-US" dirty="0"/>
              <a:t>Amends the reporting requirements of sec. 887 of the FY18 NDAA to apply only to FMS processes within DoD, and extend the quarterly notification and annual report requirements to December 31, 2022</a:t>
            </a:r>
          </a:p>
          <a:p>
            <a:pPr lvl="1"/>
            <a:endParaRPr lang="en-US" dirty="0"/>
          </a:p>
          <a:p>
            <a:r>
              <a:rPr lang="en-US" dirty="0"/>
              <a:t>Sec. 888. Revision to requirement to use firm fixed-price contracts for FMS (H843)</a:t>
            </a:r>
          </a:p>
          <a:p>
            <a:pPr lvl="1"/>
            <a:r>
              <a:rPr lang="en-US" dirty="0"/>
              <a:t>Repeals sec. 830 of the FY17 NDAA that required use of firm, fixed-price contracts for FMS that are exclusively production contracts</a:t>
            </a:r>
          </a:p>
        </p:txBody>
      </p:sp>
      <p:sp>
        <p:nvSpPr>
          <p:cNvPr id="4" name="Slide Number Placeholder 3">
            <a:extLst>
              <a:ext uri="{FF2B5EF4-FFF2-40B4-BE49-F238E27FC236}">
                <a16:creationId xmlns:a16="http://schemas.microsoft.com/office/drawing/2014/main" id="{FC684C7F-7828-4273-ACE7-493BCE7962C0}"/>
              </a:ext>
            </a:extLst>
          </p:cNvPr>
          <p:cNvSpPr>
            <a:spLocks noGrp="1"/>
          </p:cNvSpPr>
          <p:nvPr>
            <p:ph type="sldNum" sz="quarter" idx="12"/>
          </p:nvPr>
        </p:nvSpPr>
        <p:spPr/>
        <p:txBody>
          <a:bodyPr/>
          <a:lstStyle/>
          <a:p>
            <a:fld id="{B715CB5C-FA2A-4B17-8BA5-2DB4B77A69FC}" type="slidenum">
              <a:rPr lang="en-US" smtClean="0"/>
              <a:t>28</a:t>
            </a:fld>
            <a:endParaRPr lang="en-US"/>
          </a:p>
        </p:txBody>
      </p:sp>
    </p:spTree>
    <p:extLst>
      <p:ext uri="{BB962C8B-B14F-4D97-AF65-F5344CB8AC3E}">
        <p14:creationId xmlns:p14="http://schemas.microsoft.com/office/powerpoint/2010/main" val="4026681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Small Business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Sec. 815. Prompt payment of contractors (S871)</a:t>
            </a:r>
          </a:p>
          <a:p>
            <a:pPr lvl="1"/>
            <a:r>
              <a:rPr lang="en-US" dirty="0"/>
              <a:t>Amends 10 USC 2307 by requiring an accelerated payment goal of 15 days for small business primes, and for large primes that agree to pay small business subcontractors in the accelerated timeframe</a:t>
            </a:r>
          </a:p>
          <a:p>
            <a:pPr lvl="1"/>
            <a:r>
              <a:rPr lang="en-US" dirty="0"/>
              <a:t>Previously, a contract could stipulate a payment date beyond 15 days</a:t>
            </a:r>
          </a:p>
          <a:p>
            <a:pPr lvl="1"/>
            <a:endParaRPr lang="en-US" dirty="0"/>
          </a:p>
          <a:p>
            <a:r>
              <a:rPr lang="en-US" dirty="0"/>
              <a:t>Sec. 863. Employment size standard requirements (H840A)</a:t>
            </a:r>
          </a:p>
          <a:p>
            <a:pPr lvl="1"/>
            <a:r>
              <a:rPr lang="en-US" dirty="0"/>
              <a:t>Amends 15 USC 632 to increase the time used to determine if a manufacturer is a small business, from 12 to 24 months </a:t>
            </a:r>
          </a:p>
          <a:p>
            <a:pPr lvl="1"/>
            <a:r>
              <a:rPr lang="en-US" dirty="0"/>
              <a:t>Effective one year after enactment of the Act</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27352D83-0FF0-432E-8BC4-8D0961565151}"/>
              </a:ext>
            </a:extLst>
          </p:cNvPr>
          <p:cNvSpPr>
            <a:spLocks noGrp="1"/>
          </p:cNvSpPr>
          <p:nvPr>
            <p:ph type="sldNum" sz="quarter" idx="12"/>
          </p:nvPr>
        </p:nvSpPr>
        <p:spPr/>
        <p:txBody>
          <a:bodyPr/>
          <a:lstStyle/>
          <a:p>
            <a:fld id="{B715CB5C-FA2A-4B17-8BA5-2DB4B77A69FC}" type="slidenum">
              <a:rPr lang="en-US" smtClean="0"/>
              <a:t>29</a:t>
            </a:fld>
            <a:endParaRPr lang="en-US"/>
          </a:p>
        </p:txBody>
      </p:sp>
    </p:spTree>
    <p:extLst>
      <p:ext uri="{BB962C8B-B14F-4D97-AF65-F5344CB8AC3E}">
        <p14:creationId xmlns:p14="http://schemas.microsoft.com/office/powerpoint/2010/main" val="1598322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24E0F-C4F7-48A5-97FA-2CB2398C5AF0}"/>
              </a:ext>
            </a:extLst>
          </p:cNvPr>
          <p:cNvSpPr>
            <a:spLocks noGrp="1"/>
          </p:cNvSpPr>
          <p:nvPr>
            <p:ph type="title"/>
          </p:nvPr>
        </p:nvSpPr>
        <p:spPr/>
        <p:txBody>
          <a:bodyPr/>
          <a:lstStyle/>
          <a:p>
            <a:r>
              <a:rPr lang="en-US" dirty="0"/>
              <a:t>The FY21 NDAA</a:t>
            </a:r>
          </a:p>
        </p:txBody>
      </p:sp>
      <p:sp>
        <p:nvSpPr>
          <p:cNvPr id="3" name="Content Placeholder 2">
            <a:extLst>
              <a:ext uri="{FF2B5EF4-FFF2-40B4-BE49-F238E27FC236}">
                <a16:creationId xmlns:a16="http://schemas.microsoft.com/office/drawing/2014/main" id="{FB3CE848-0098-4623-867E-28EE80DFB7DA}"/>
              </a:ext>
            </a:extLst>
          </p:cNvPr>
          <p:cNvSpPr>
            <a:spLocks noGrp="1"/>
          </p:cNvSpPr>
          <p:nvPr>
            <p:ph idx="1"/>
          </p:nvPr>
        </p:nvSpPr>
        <p:spPr>
          <a:xfrm>
            <a:off x="838200" y="1540042"/>
            <a:ext cx="10515600" cy="4636921"/>
          </a:xfrm>
        </p:spPr>
        <p:txBody>
          <a:bodyPr>
            <a:normAutofit/>
          </a:bodyPr>
          <a:lstStyle/>
          <a:p>
            <a:r>
              <a:rPr lang="en-US" dirty="0"/>
              <a:t>Passed over veto January 1, 2021 </a:t>
            </a:r>
          </a:p>
          <a:p>
            <a:pPr lvl="1"/>
            <a:r>
              <a:rPr lang="en-US" dirty="0"/>
              <a:t>House voted to override veto 322 – 87</a:t>
            </a:r>
          </a:p>
          <a:p>
            <a:pPr lvl="1"/>
            <a:r>
              <a:rPr lang="en-US" dirty="0"/>
              <a:t>Senate voted to override veto 81 – 13</a:t>
            </a:r>
          </a:p>
          <a:p>
            <a:r>
              <a:rPr lang="en-US" dirty="0"/>
              <a:t>Three of the five prior NDAAs were enacted in December, and one was enacted in late November</a:t>
            </a:r>
          </a:p>
          <a:p>
            <a:r>
              <a:rPr lang="en-US" dirty="0"/>
              <a:t>The John S. McCain NDAA for FY19 is the only NDAA since 1997 to become law before the start of its fiscal year</a:t>
            </a:r>
          </a:p>
        </p:txBody>
      </p:sp>
      <p:sp>
        <p:nvSpPr>
          <p:cNvPr id="4" name="Slide Number Placeholder 3">
            <a:extLst>
              <a:ext uri="{FF2B5EF4-FFF2-40B4-BE49-F238E27FC236}">
                <a16:creationId xmlns:a16="http://schemas.microsoft.com/office/drawing/2014/main" id="{D029A0C2-D7EF-4B56-966F-8AE1981A7B35}"/>
              </a:ext>
            </a:extLst>
          </p:cNvPr>
          <p:cNvSpPr>
            <a:spLocks noGrp="1"/>
          </p:cNvSpPr>
          <p:nvPr>
            <p:ph type="sldNum" sz="quarter" idx="12"/>
          </p:nvPr>
        </p:nvSpPr>
        <p:spPr/>
        <p:txBody>
          <a:bodyPr/>
          <a:lstStyle/>
          <a:p>
            <a:fld id="{B715CB5C-FA2A-4B17-8BA5-2DB4B77A69FC}" type="slidenum">
              <a:rPr lang="en-US" smtClean="0"/>
              <a:t>3</a:t>
            </a:fld>
            <a:endParaRPr lang="en-US"/>
          </a:p>
        </p:txBody>
      </p:sp>
    </p:spTree>
    <p:extLst>
      <p:ext uri="{BB962C8B-B14F-4D97-AF65-F5344CB8AC3E}">
        <p14:creationId xmlns:p14="http://schemas.microsoft.com/office/powerpoint/2010/main" val="2654252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Small Business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Sec. 868. Past performance ratings of certain small businesses (H836)</a:t>
            </a:r>
          </a:p>
          <a:p>
            <a:pPr lvl="1"/>
            <a:r>
              <a:rPr lang="en-US" dirty="0"/>
              <a:t>Amends 15 USC 644 to require that, upon request of a small business offeror that participated in a joint venture but has no past performance of its own, the contracting officer consider the past performance of the small business as a participant in the joint venture</a:t>
            </a:r>
          </a:p>
          <a:p>
            <a:pPr lvl="1"/>
            <a:r>
              <a:rPr lang="en-US" dirty="0"/>
              <a:t>Amends 14 USC 637 to require that, upon request of a small business offeror that was a first-tier subcontractor, the contracting officer consider the past performance of the small business as a first-tier subcontractor</a:t>
            </a:r>
          </a:p>
          <a:p>
            <a:pPr lvl="2"/>
            <a:r>
              <a:rPr lang="en-US" dirty="0"/>
              <a:t>Upon such request of the small business, the prime contractor would be required to provide the small business or the contracting agency a record of past performance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EAAF72E8-971E-4173-8274-C0A008363A81}"/>
              </a:ext>
            </a:extLst>
          </p:cNvPr>
          <p:cNvSpPr>
            <a:spLocks noGrp="1"/>
          </p:cNvSpPr>
          <p:nvPr>
            <p:ph type="sldNum" sz="quarter" idx="12"/>
          </p:nvPr>
        </p:nvSpPr>
        <p:spPr/>
        <p:txBody>
          <a:bodyPr/>
          <a:lstStyle/>
          <a:p>
            <a:fld id="{B715CB5C-FA2A-4B17-8BA5-2DB4B77A69FC}" type="slidenum">
              <a:rPr lang="en-US" smtClean="0"/>
              <a:t>30</a:t>
            </a:fld>
            <a:endParaRPr lang="en-US"/>
          </a:p>
        </p:txBody>
      </p:sp>
    </p:spTree>
    <p:extLst>
      <p:ext uri="{BB962C8B-B14F-4D97-AF65-F5344CB8AC3E}">
        <p14:creationId xmlns:p14="http://schemas.microsoft.com/office/powerpoint/2010/main" val="29441917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Bid Protests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1"/>
            <a:ext cx="10515600" cy="2109640"/>
          </a:xfrm>
        </p:spPr>
        <p:txBody>
          <a:bodyPr>
            <a:normAutofit/>
          </a:bodyPr>
          <a:lstStyle/>
          <a:p>
            <a:r>
              <a:rPr lang="en-US" dirty="0"/>
              <a:t>Sec. 886. Repeal of bid protest pilot program (S846)</a:t>
            </a:r>
          </a:p>
          <a:p>
            <a:pPr lvl="1"/>
            <a:r>
              <a:rPr lang="en-US" dirty="0"/>
              <a:t>Repeals sec. 827 of the FY18 NDAA that established a DoD pilot program effective December 2020, that would have required a large company protestor to pay DoD costs associated with a protest in the event GAO denied the protest</a:t>
            </a:r>
          </a:p>
          <a:p>
            <a:pPr lvl="1"/>
            <a:endParaRPr lang="en-US" dirty="0"/>
          </a:p>
        </p:txBody>
      </p:sp>
      <p:sp>
        <p:nvSpPr>
          <p:cNvPr id="4" name="Slide Number Placeholder 3">
            <a:extLst>
              <a:ext uri="{FF2B5EF4-FFF2-40B4-BE49-F238E27FC236}">
                <a16:creationId xmlns:a16="http://schemas.microsoft.com/office/drawing/2014/main" id="{AF502003-07BB-4C93-A98F-0A4DE36FECD2}"/>
              </a:ext>
            </a:extLst>
          </p:cNvPr>
          <p:cNvSpPr>
            <a:spLocks noGrp="1"/>
          </p:cNvSpPr>
          <p:nvPr>
            <p:ph type="sldNum" sz="quarter" idx="12"/>
          </p:nvPr>
        </p:nvSpPr>
        <p:spPr/>
        <p:txBody>
          <a:bodyPr/>
          <a:lstStyle/>
          <a:p>
            <a:fld id="{B715CB5C-FA2A-4B17-8BA5-2DB4B77A69FC}" type="slidenum">
              <a:rPr lang="en-US" smtClean="0"/>
              <a:t>31</a:t>
            </a:fld>
            <a:endParaRPr lang="en-US"/>
          </a:p>
        </p:txBody>
      </p:sp>
      <p:sp>
        <p:nvSpPr>
          <p:cNvPr id="5" name="TextBox 4">
            <a:extLst>
              <a:ext uri="{FF2B5EF4-FFF2-40B4-BE49-F238E27FC236}">
                <a16:creationId xmlns:a16="http://schemas.microsoft.com/office/drawing/2014/main" id="{074287FC-DE8C-41CA-96A1-48C62F9CB8AF}"/>
              </a:ext>
            </a:extLst>
          </p:cNvPr>
          <p:cNvSpPr txBox="1"/>
          <p:nvPr/>
        </p:nvSpPr>
        <p:spPr>
          <a:xfrm>
            <a:off x="1066800" y="3848100"/>
            <a:ext cx="10039350" cy="1200329"/>
          </a:xfrm>
          <a:prstGeom prst="rect">
            <a:avLst/>
          </a:prstGeom>
          <a:noFill/>
          <a:ln>
            <a:solidFill>
              <a:schemeClr val="bg1"/>
            </a:solidFill>
          </a:ln>
        </p:spPr>
        <p:txBody>
          <a:bodyPr wrap="square" rtlCol="0">
            <a:spAutoFit/>
          </a:bodyPr>
          <a:lstStyle/>
          <a:p>
            <a:r>
              <a:rPr lang="en-US" sz="2400" dirty="0">
                <a:solidFill>
                  <a:srgbClr val="FF0000"/>
                </a:solidFill>
              </a:rPr>
              <a:t>FY20 protest cases filed are down 2% from FY19: From FY16-FY20, protests filed decreased 23% (from 2,734 to 2,149)</a:t>
            </a:r>
          </a:p>
          <a:p>
            <a:pPr marL="457200" lvl="1" indent="0">
              <a:buNone/>
            </a:pPr>
            <a:r>
              <a:rPr lang="en-US" sz="2400" b="1" dirty="0">
                <a:solidFill>
                  <a:srgbClr val="FF0000"/>
                </a:solidFill>
              </a:rPr>
              <a:t>	                                                                             </a:t>
            </a:r>
            <a:r>
              <a:rPr lang="en-US" i="1" dirty="0">
                <a:solidFill>
                  <a:srgbClr val="FF0000"/>
                </a:solidFill>
              </a:rPr>
              <a:t>GAO annual report December 23, 2020</a:t>
            </a:r>
          </a:p>
        </p:txBody>
      </p:sp>
    </p:spTree>
    <p:extLst>
      <p:ext uri="{BB962C8B-B14F-4D97-AF65-F5344CB8AC3E}">
        <p14:creationId xmlns:p14="http://schemas.microsoft.com/office/powerpoint/2010/main" val="109336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Security Clearance Reform</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5290990"/>
          </a:xfrm>
        </p:spPr>
        <p:txBody>
          <a:bodyPr>
            <a:normAutofit/>
          </a:bodyPr>
          <a:lstStyle/>
          <a:p>
            <a:r>
              <a:rPr lang="en-US" dirty="0"/>
              <a:t>Sec. 1101. DoD policy on classified workspaces and job functions of personnel with pending clearances (H243)</a:t>
            </a:r>
          </a:p>
          <a:p>
            <a:pPr lvl="1"/>
            <a:r>
              <a:rPr lang="en-US" dirty="0"/>
              <a:t>Requires DoD to implement policy whereby individuals whose position requires a security clearance may perform appropriate unclassified work (or work associated with the level of clearance they possess) while awaiting final determination of their required security clearance </a:t>
            </a:r>
          </a:p>
          <a:p>
            <a:pPr marL="457200" lvl="1" indent="0">
              <a:buNone/>
            </a:pPr>
            <a:endParaRPr lang="en-US" dirty="0"/>
          </a:p>
          <a:p>
            <a:r>
              <a:rPr lang="en-US" dirty="0"/>
              <a:t>Sec. 1623. Efficient use of sensitive compartmented information facilities (S1052)</a:t>
            </a:r>
          </a:p>
          <a:p>
            <a:pPr lvl="1"/>
            <a:r>
              <a:rPr lang="en-US" dirty="0"/>
              <a:t>Requires the Director of National Intelligence within 180 days of enactment to revise guidance to allow agencies and their cleared contractors to use and discuss sensitive compartmented information at previously approved facilities, without further approval by agency or by site</a:t>
            </a:r>
          </a:p>
          <a:p>
            <a:pPr lvl="1"/>
            <a:endParaRPr lang="en-US" dirty="0"/>
          </a:p>
        </p:txBody>
      </p:sp>
      <p:sp>
        <p:nvSpPr>
          <p:cNvPr id="4" name="Slide Number Placeholder 3">
            <a:extLst>
              <a:ext uri="{FF2B5EF4-FFF2-40B4-BE49-F238E27FC236}">
                <a16:creationId xmlns:a16="http://schemas.microsoft.com/office/drawing/2014/main" id="{C2EE061F-0FE9-4595-A2C8-002234751448}"/>
              </a:ext>
            </a:extLst>
          </p:cNvPr>
          <p:cNvSpPr>
            <a:spLocks noGrp="1"/>
          </p:cNvSpPr>
          <p:nvPr>
            <p:ph type="sldNum" sz="quarter" idx="12"/>
          </p:nvPr>
        </p:nvSpPr>
        <p:spPr/>
        <p:txBody>
          <a:bodyPr/>
          <a:lstStyle/>
          <a:p>
            <a:fld id="{B715CB5C-FA2A-4B17-8BA5-2DB4B77A69FC}" type="slidenum">
              <a:rPr lang="en-US" smtClean="0"/>
              <a:t>32</a:t>
            </a:fld>
            <a:endParaRPr lang="en-US"/>
          </a:p>
        </p:txBody>
      </p:sp>
    </p:spTree>
    <p:extLst>
      <p:ext uri="{BB962C8B-B14F-4D97-AF65-F5344CB8AC3E}">
        <p14:creationId xmlns:p14="http://schemas.microsoft.com/office/powerpoint/2010/main" val="2194871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Security Clearance Reform – Provisions Dropped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808170"/>
            <a:ext cx="10515600" cy="5290990"/>
          </a:xfrm>
        </p:spPr>
        <p:txBody>
          <a:bodyPr>
            <a:normAutofit/>
          </a:bodyPr>
          <a:lstStyle/>
          <a:p>
            <a:r>
              <a:rPr lang="en-US" sz="2900" dirty="0"/>
              <a:t>Senate Division F, the Intelligence Authorization Act for Fiscal Year 2021</a:t>
            </a:r>
          </a:p>
          <a:p>
            <a:r>
              <a:rPr lang="en-US" sz="2900" dirty="0"/>
              <a:t>The Intelligence Authorization Act for Fiscal Year 2021 was included in the FY 2021 Consolidated Appropriations Act as Annex W </a:t>
            </a:r>
          </a:p>
          <a:p>
            <a:endParaRPr lang="en-US" sz="2900" dirty="0"/>
          </a:p>
          <a:p>
            <a:pPr lvl="1"/>
            <a:endParaRPr lang="en-US" dirty="0"/>
          </a:p>
        </p:txBody>
      </p:sp>
      <p:sp>
        <p:nvSpPr>
          <p:cNvPr id="4" name="Slide Number Placeholder 3">
            <a:extLst>
              <a:ext uri="{FF2B5EF4-FFF2-40B4-BE49-F238E27FC236}">
                <a16:creationId xmlns:a16="http://schemas.microsoft.com/office/drawing/2014/main" id="{C2EE061F-0FE9-4595-A2C8-002234751448}"/>
              </a:ext>
            </a:extLst>
          </p:cNvPr>
          <p:cNvSpPr>
            <a:spLocks noGrp="1"/>
          </p:cNvSpPr>
          <p:nvPr>
            <p:ph type="sldNum" sz="quarter" idx="12"/>
          </p:nvPr>
        </p:nvSpPr>
        <p:spPr/>
        <p:txBody>
          <a:bodyPr/>
          <a:lstStyle/>
          <a:p>
            <a:fld id="{B715CB5C-FA2A-4B17-8BA5-2DB4B77A69FC}" type="slidenum">
              <a:rPr lang="en-US" smtClean="0"/>
              <a:t>33</a:t>
            </a:fld>
            <a:endParaRPr lang="en-US"/>
          </a:p>
        </p:txBody>
      </p:sp>
    </p:spTree>
    <p:extLst>
      <p:ext uri="{BB962C8B-B14F-4D97-AF65-F5344CB8AC3E}">
        <p14:creationId xmlns:p14="http://schemas.microsoft.com/office/powerpoint/2010/main" val="40375639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Miscellaneous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996752"/>
          </a:xfrm>
        </p:spPr>
        <p:txBody>
          <a:bodyPr>
            <a:normAutofit fontScale="92500" lnSpcReduction="20000"/>
          </a:bodyPr>
          <a:lstStyle/>
          <a:p>
            <a:r>
              <a:rPr lang="en-US" dirty="0"/>
              <a:t>Sec. 245. Encourage contractor STEM programs (H212)</a:t>
            </a:r>
          </a:p>
          <a:p>
            <a:pPr lvl="1"/>
            <a:r>
              <a:rPr lang="en-US" dirty="0"/>
              <a:t>Requires DoD to develop programs incentivizing contractors to support STEM education but does not require that such contractor support be considered an allowable cost</a:t>
            </a:r>
          </a:p>
          <a:p>
            <a:pPr lvl="1"/>
            <a:endParaRPr lang="en-US" dirty="0"/>
          </a:p>
          <a:p>
            <a:r>
              <a:rPr lang="en-US" dirty="0"/>
              <a:t>Sec. 814. Truth in Negotiations Act threshold for DoD contracts (S842)</a:t>
            </a:r>
          </a:p>
          <a:p>
            <a:pPr lvl="1"/>
            <a:r>
              <a:rPr lang="en-US" dirty="0"/>
              <a:t>Amends TINA (10 USC 2306a) by increasing the threshold triggering TINA for all contract changes/modifications and for all subcontracts to $2M, to include contracts entered into prior to July 1, 2018</a:t>
            </a:r>
          </a:p>
          <a:p>
            <a:pPr lvl="1"/>
            <a:r>
              <a:rPr lang="en-US" dirty="0"/>
              <a:t>Requires DoD to submit a report detailing the impact of this change by July 1, 2022</a:t>
            </a:r>
          </a:p>
          <a:p>
            <a:pPr lvl="1"/>
            <a:endParaRPr lang="en-US" dirty="0"/>
          </a:p>
          <a:p>
            <a:r>
              <a:rPr lang="en-US" dirty="0"/>
              <a:t>Sec. 883. Prohibition on awarding contracts to contractors requiring nondisclosure agreements related to waste, fraud, or abuse (H813)</a:t>
            </a:r>
          </a:p>
          <a:p>
            <a:pPr lvl="1"/>
            <a:r>
              <a:rPr lang="en-US" dirty="0"/>
              <a:t>Prohibits DoD from awarding a contract to a contractor unless the contractor represents that it does not require employees to sign a nondisclosure agreement preventing an employee from reporting waste, fraud, or abuse related to a DoD contract</a:t>
            </a:r>
          </a:p>
          <a:p>
            <a:pPr lvl="1"/>
            <a:endParaRPr lang="en-US" dirty="0"/>
          </a:p>
        </p:txBody>
      </p:sp>
      <p:sp>
        <p:nvSpPr>
          <p:cNvPr id="4" name="Slide Number Placeholder 3">
            <a:extLst>
              <a:ext uri="{FF2B5EF4-FFF2-40B4-BE49-F238E27FC236}">
                <a16:creationId xmlns:a16="http://schemas.microsoft.com/office/drawing/2014/main" id="{8927DD55-C985-4D57-A7D9-0C75F5C793C2}"/>
              </a:ext>
            </a:extLst>
          </p:cNvPr>
          <p:cNvSpPr>
            <a:spLocks noGrp="1"/>
          </p:cNvSpPr>
          <p:nvPr>
            <p:ph type="sldNum" sz="quarter" idx="12"/>
          </p:nvPr>
        </p:nvSpPr>
        <p:spPr>
          <a:xfrm>
            <a:off x="7395410" y="6456221"/>
            <a:ext cx="2743200" cy="365125"/>
          </a:xfrm>
        </p:spPr>
        <p:txBody>
          <a:bodyPr/>
          <a:lstStyle/>
          <a:p>
            <a:fld id="{B715CB5C-FA2A-4B17-8BA5-2DB4B77A69FC}" type="slidenum">
              <a:rPr lang="en-US" smtClean="0"/>
              <a:t>34</a:t>
            </a:fld>
            <a:endParaRPr lang="en-US"/>
          </a:p>
        </p:txBody>
      </p:sp>
    </p:spTree>
    <p:extLst>
      <p:ext uri="{BB962C8B-B14F-4D97-AF65-F5344CB8AC3E}">
        <p14:creationId xmlns:p14="http://schemas.microsoft.com/office/powerpoint/2010/main" val="39929908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Miscellaneous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996752"/>
          </a:xfrm>
        </p:spPr>
        <p:txBody>
          <a:bodyPr>
            <a:normAutofit/>
          </a:bodyPr>
          <a:lstStyle/>
          <a:p>
            <a:r>
              <a:rPr lang="en-US" dirty="0"/>
              <a:t>Sec. 884. Program management improvement officers and program management policy council (H1745)</a:t>
            </a:r>
          </a:p>
          <a:p>
            <a:pPr lvl="1"/>
            <a:r>
              <a:rPr lang="en-US" dirty="0"/>
              <a:t>Amends 31 USC 1126, regarding the program management improvement officers and program management policy council, to require that an agency Program Management Improvement Officer have significant program and project experience, instead of requiring use of standards accredited by the American National Standards Institute</a:t>
            </a:r>
          </a:p>
          <a:p>
            <a:pPr lvl="1"/>
            <a:endParaRPr lang="en-US" dirty="0"/>
          </a:p>
          <a:p>
            <a:r>
              <a:rPr lang="en-US" dirty="0"/>
              <a:t>Sec. 901. Repeal of the office of the Chief Management Officer (CMO) (H901/S911)</a:t>
            </a:r>
          </a:p>
          <a:p>
            <a:pPr lvl="1"/>
            <a:r>
              <a:rPr lang="en-US" dirty="0"/>
              <a:t>Repeals 10 USC 132a which established the office of the CMO, effective on the date of enactment of the FY21 NDAA</a:t>
            </a:r>
          </a:p>
        </p:txBody>
      </p:sp>
      <p:sp>
        <p:nvSpPr>
          <p:cNvPr id="4" name="Slide Number Placeholder 3">
            <a:extLst>
              <a:ext uri="{FF2B5EF4-FFF2-40B4-BE49-F238E27FC236}">
                <a16:creationId xmlns:a16="http://schemas.microsoft.com/office/drawing/2014/main" id="{8927DD55-C985-4D57-A7D9-0C75F5C793C2}"/>
              </a:ext>
            </a:extLst>
          </p:cNvPr>
          <p:cNvSpPr>
            <a:spLocks noGrp="1"/>
          </p:cNvSpPr>
          <p:nvPr>
            <p:ph type="sldNum" sz="quarter" idx="12"/>
          </p:nvPr>
        </p:nvSpPr>
        <p:spPr>
          <a:xfrm>
            <a:off x="7395410" y="6456221"/>
            <a:ext cx="2743200" cy="365125"/>
          </a:xfrm>
        </p:spPr>
        <p:txBody>
          <a:bodyPr/>
          <a:lstStyle/>
          <a:p>
            <a:fld id="{B715CB5C-FA2A-4B17-8BA5-2DB4B77A69FC}" type="slidenum">
              <a:rPr lang="en-US" smtClean="0"/>
              <a:t>35</a:t>
            </a:fld>
            <a:endParaRPr lang="en-US"/>
          </a:p>
        </p:txBody>
      </p:sp>
    </p:spTree>
    <p:extLst>
      <p:ext uri="{BB962C8B-B14F-4D97-AF65-F5344CB8AC3E}">
        <p14:creationId xmlns:p14="http://schemas.microsoft.com/office/powerpoint/2010/main" val="24694652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Miscellaneous – Provisions Dropped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House</a:t>
            </a:r>
          </a:p>
          <a:p>
            <a:pPr lvl="1"/>
            <a:r>
              <a:rPr lang="en-US" dirty="0"/>
              <a:t>Sec. 820B. Requirements concerning former DoD officials and lobbying activities</a:t>
            </a:r>
          </a:p>
          <a:p>
            <a:pPr lvl="1"/>
            <a:endParaRPr lang="en-US" dirty="0"/>
          </a:p>
        </p:txBody>
      </p:sp>
      <p:sp>
        <p:nvSpPr>
          <p:cNvPr id="4" name="Slide Number Placeholder 3">
            <a:extLst>
              <a:ext uri="{FF2B5EF4-FFF2-40B4-BE49-F238E27FC236}">
                <a16:creationId xmlns:a16="http://schemas.microsoft.com/office/drawing/2014/main" id="{ECEC3872-3BBE-4244-8D46-1D1FE41586C8}"/>
              </a:ext>
            </a:extLst>
          </p:cNvPr>
          <p:cNvSpPr>
            <a:spLocks noGrp="1"/>
          </p:cNvSpPr>
          <p:nvPr>
            <p:ph type="sldNum" sz="quarter" idx="12"/>
          </p:nvPr>
        </p:nvSpPr>
        <p:spPr/>
        <p:txBody>
          <a:bodyPr/>
          <a:lstStyle/>
          <a:p>
            <a:fld id="{B715CB5C-FA2A-4B17-8BA5-2DB4B77A69FC}" type="slidenum">
              <a:rPr lang="en-US" smtClean="0"/>
              <a:t>36</a:t>
            </a:fld>
            <a:endParaRPr lang="en-US"/>
          </a:p>
        </p:txBody>
      </p:sp>
    </p:spTree>
    <p:extLst>
      <p:ext uri="{BB962C8B-B14F-4D97-AF65-F5344CB8AC3E}">
        <p14:creationId xmlns:p14="http://schemas.microsoft.com/office/powerpoint/2010/main" val="584171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Reorganization of Defense Acquisition Statutes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fontScale="92500"/>
          </a:bodyPr>
          <a:lstStyle/>
          <a:p>
            <a:r>
              <a:rPr lang="en-US" dirty="0"/>
              <a:t>Title XVIII – Transfer and Reorganization of Defense Acquisition Statutes</a:t>
            </a:r>
          </a:p>
          <a:p>
            <a:pPr lvl="1"/>
            <a:r>
              <a:rPr lang="en-US" dirty="0"/>
              <a:t>Title XVIII transfers and reorganizes numerous defense acquisition statutes, in an effort to create a more rational structure and organization of acquisition statutes </a:t>
            </a:r>
          </a:p>
          <a:p>
            <a:pPr lvl="2"/>
            <a:r>
              <a:rPr lang="en-US" dirty="0"/>
              <a:t>The reorganization is intended to have no policy impact and </a:t>
            </a:r>
            <a:r>
              <a:rPr lang="en-US" i="1" dirty="0"/>
              <a:t>does not </a:t>
            </a:r>
            <a:r>
              <a:rPr lang="en-US" dirty="0"/>
              <a:t>seek to implement plain language changes</a:t>
            </a:r>
          </a:p>
          <a:p>
            <a:pPr lvl="2"/>
            <a:r>
              <a:rPr lang="en-US" dirty="0"/>
              <a:t>The reorganization follows an 809 Panel recommendation to reorganize and consolidate the acquisition statutes. The FY19 NDAA (sec. 801) added an outline for Part V of subtitle A – </a:t>
            </a:r>
            <a:r>
              <a:rPr lang="en-US" i="1" dirty="0"/>
              <a:t>Acquisition. </a:t>
            </a:r>
            <a:r>
              <a:rPr lang="en-US" dirty="0"/>
              <a:t>This title populates the Part V outline established in the FY19 NDAA  </a:t>
            </a:r>
          </a:p>
          <a:p>
            <a:pPr lvl="1"/>
            <a:r>
              <a:rPr lang="en-US" dirty="0"/>
              <a:t>The title is to take effect January 1, 2022, and the DFARS is to be revised to reflect the reorganization by January 1, 2023</a:t>
            </a:r>
          </a:p>
          <a:p>
            <a:pPr lvl="2"/>
            <a:r>
              <a:rPr lang="en-US" dirty="0"/>
              <a:t>Until the DFARS is updated, the law is to be applied as in effect December 31, 2021</a:t>
            </a:r>
          </a:p>
          <a:p>
            <a:pPr lvl="1"/>
            <a:r>
              <a:rPr lang="en-US" dirty="0"/>
              <a:t>DoD is required to consult with stakeholders and experts to review the proposed reorganization and submit a report by March 15, 2021 </a:t>
            </a:r>
          </a:p>
          <a:p>
            <a:pPr lvl="2"/>
            <a:r>
              <a:rPr lang="en-US" dirty="0"/>
              <a:t>The report is required to include specific recommendations for modifying legislative text and a list of conforming amendments </a:t>
            </a:r>
          </a:p>
          <a:p>
            <a:pPr lvl="1"/>
            <a:endParaRPr lang="en-US" dirty="0"/>
          </a:p>
        </p:txBody>
      </p:sp>
      <p:sp>
        <p:nvSpPr>
          <p:cNvPr id="4" name="Slide Number Placeholder 3">
            <a:extLst>
              <a:ext uri="{FF2B5EF4-FFF2-40B4-BE49-F238E27FC236}">
                <a16:creationId xmlns:a16="http://schemas.microsoft.com/office/drawing/2014/main" id="{ECEC3872-3BBE-4244-8D46-1D1FE41586C8}"/>
              </a:ext>
            </a:extLst>
          </p:cNvPr>
          <p:cNvSpPr>
            <a:spLocks noGrp="1"/>
          </p:cNvSpPr>
          <p:nvPr>
            <p:ph type="sldNum" sz="quarter" idx="12"/>
          </p:nvPr>
        </p:nvSpPr>
        <p:spPr/>
        <p:txBody>
          <a:bodyPr/>
          <a:lstStyle/>
          <a:p>
            <a:fld id="{B715CB5C-FA2A-4B17-8BA5-2DB4B77A69FC}" type="slidenum">
              <a:rPr lang="en-US" smtClean="0"/>
              <a:t>37</a:t>
            </a:fld>
            <a:endParaRPr lang="en-US"/>
          </a:p>
        </p:txBody>
      </p:sp>
    </p:spTree>
    <p:extLst>
      <p:ext uri="{BB962C8B-B14F-4D97-AF65-F5344CB8AC3E}">
        <p14:creationId xmlns:p14="http://schemas.microsoft.com/office/powerpoint/2010/main" val="39394479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vert="horz" lIns="91440" tIns="45720" rIns="91440" bIns="45720" rtlCol="0" anchor="ctr">
            <a:normAutofit/>
          </a:bodyPr>
          <a:lstStyle/>
          <a:p>
            <a:r>
              <a:rPr lang="en-US" dirty="0"/>
              <a:t>Consolidated Appropriations Act, 2021 (PL 115-260)</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a:bodyPr>
          <a:lstStyle/>
          <a:p>
            <a:r>
              <a:rPr lang="en-US" dirty="0"/>
              <a:t>Division C—Department of Defense</a:t>
            </a:r>
          </a:p>
          <a:p>
            <a:pPr lvl="1"/>
            <a:r>
              <a:rPr lang="en-US" dirty="0"/>
              <a:t>Sec. 8131. Software and Digital Technology Pilot</a:t>
            </a:r>
          </a:p>
          <a:p>
            <a:pPr lvl="2"/>
            <a:r>
              <a:rPr lang="en-US" sz="1400" dirty="0">
                <a:effectLst/>
                <a:latin typeface="Calibri" panose="020F0502020204030204" pitchFamily="34" charset="0"/>
                <a:ea typeface="Calibri" panose="020F0502020204030204" pitchFamily="34" charset="0"/>
                <a:cs typeface="Times New Roman" panose="02020603050405020304" pitchFamily="18" charset="0"/>
              </a:rPr>
              <a:t>Establishes a pilot program for software development, allowing appropriated funds under title IV (RDT&amp;E), budget activity VIII to be used for “agile research, development, test and evaluation, procurement, production, modification, and operation and maintenance” for eight specified programs</a:t>
            </a:r>
          </a:p>
          <a:p>
            <a:pPr lvl="2"/>
            <a:r>
              <a:rPr lang="en-US" sz="1400" dirty="0">
                <a:latin typeface="Calibri" panose="020F0502020204030204" pitchFamily="34" charset="0"/>
                <a:ea typeface="Calibri" panose="020F0502020204030204" pitchFamily="34" charset="0"/>
                <a:cs typeface="Times New Roman" panose="02020603050405020304" pitchFamily="18" charset="0"/>
              </a:rPr>
              <a:t>R</a:t>
            </a:r>
            <a:r>
              <a:rPr lang="en-US" sz="1400" dirty="0">
                <a:effectLst/>
                <a:latin typeface="Calibri" panose="020F0502020204030204" pitchFamily="34" charset="0"/>
                <a:ea typeface="Calibri" panose="020F0502020204030204" pitchFamily="34" charset="0"/>
                <a:cs typeface="Times New Roman" panose="02020603050405020304" pitchFamily="18" charset="0"/>
              </a:rPr>
              <a:t>equires DoD to submit to the appropriations committees, within 90 days of enactment, a plan for each program and to provide quarterly updates thereafter.</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B2C6DCFC-CC5F-4A3F-BD2B-F5BFA6C470B2}"/>
              </a:ext>
            </a:extLst>
          </p:cNvPr>
          <p:cNvSpPr>
            <a:spLocks noGrp="1"/>
          </p:cNvSpPr>
          <p:nvPr>
            <p:ph type="sldNum" sz="quarter" idx="12"/>
          </p:nvPr>
        </p:nvSpPr>
        <p:spPr/>
        <p:txBody>
          <a:bodyPr/>
          <a:lstStyle/>
          <a:p>
            <a:fld id="{B715CB5C-FA2A-4B17-8BA5-2DB4B77A69FC}" type="slidenum">
              <a:rPr lang="en-US" smtClean="0"/>
              <a:t>38</a:t>
            </a:fld>
            <a:endParaRPr lang="en-US"/>
          </a:p>
        </p:txBody>
      </p:sp>
    </p:spTree>
    <p:extLst>
      <p:ext uri="{BB962C8B-B14F-4D97-AF65-F5344CB8AC3E}">
        <p14:creationId xmlns:p14="http://schemas.microsoft.com/office/powerpoint/2010/main" val="18112734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C757B-6BE9-4A39-9263-C1FF91E2B57E}"/>
              </a:ext>
            </a:extLst>
          </p:cNvPr>
          <p:cNvSpPr>
            <a:spLocks noGrp="1"/>
          </p:cNvSpPr>
          <p:nvPr>
            <p:ph type="title"/>
          </p:nvPr>
        </p:nvSpPr>
        <p:spPr/>
        <p:txBody>
          <a:bodyPr/>
          <a:lstStyle/>
          <a:p>
            <a:r>
              <a:rPr lang="en-US" dirty="0"/>
              <a:t>What will the FY 2022 NDAA look like?</a:t>
            </a:r>
          </a:p>
        </p:txBody>
      </p:sp>
      <p:sp>
        <p:nvSpPr>
          <p:cNvPr id="3" name="Content Placeholder 2">
            <a:extLst>
              <a:ext uri="{FF2B5EF4-FFF2-40B4-BE49-F238E27FC236}">
                <a16:creationId xmlns:a16="http://schemas.microsoft.com/office/drawing/2014/main" id="{D410EF88-7629-44BB-9AAF-FC0E17D62EC7}"/>
              </a:ext>
            </a:extLst>
          </p:cNvPr>
          <p:cNvSpPr>
            <a:spLocks noGrp="1"/>
          </p:cNvSpPr>
          <p:nvPr>
            <p:ph idx="1"/>
          </p:nvPr>
        </p:nvSpPr>
        <p:spPr>
          <a:xfrm>
            <a:off x="838200" y="1909300"/>
            <a:ext cx="10515600" cy="4599372"/>
          </a:xfrm>
        </p:spPr>
        <p:txBody>
          <a:bodyPr>
            <a:normAutofit/>
          </a:bodyPr>
          <a:lstStyle/>
          <a:p>
            <a:pPr marL="0" indent="0" algn="ctr">
              <a:buNone/>
            </a:pPr>
            <a:r>
              <a:rPr lang="en-US" sz="6000" dirty="0"/>
              <a:t>China</a:t>
            </a:r>
          </a:p>
          <a:p>
            <a:pPr marL="0" indent="0" algn="ctr">
              <a:buNone/>
            </a:pPr>
            <a:r>
              <a:rPr lang="en-US" sz="6000" dirty="0"/>
              <a:t>Cybersecurity</a:t>
            </a:r>
          </a:p>
          <a:p>
            <a:pPr marL="0" indent="0" algn="ctr">
              <a:buNone/>
            </a:pPr>
            <a:r>
              <a:rPr lang="en-US" sz="6000" dirty="0"/>
              <a:t>Industrial Base </a:t>
            </a:r>
          </a:p>
          <a:p>
            <a:pPr marL="0" indent="0" algn="ctr">
              <a:buNone/>
            </a:pPr>
            <a:r>
              <a:rPr lang="en-US" sz="2400" dirty="0"/>
              <a:t>(domestic sourcing vs. buy US-allies)</a:t>
            </a:r>
          </a:p>
          <a:p>
            <a:pPr marL="0" indent="0" algn="ctr">
              <a:buNone/>
            </a:pPr>
            <a:r>
              <a:rPr lang="en-US" sz="2400" dirty="0"/>
              <a:t>(supply chain/sustainment)</a:t>
            </a:r>
          </a:p>
          <a:p>
            <a:pPr lvl="1"/>
            <a:endParaRPr lang="en-US" dirty="0"/>
          </a:p>
          <a:p>
            <a:endParaRPr lang="en-US" dirty="0"/>
          </a:p>
        </p:txBody>
      </p:sp>
      <p:sp>
        <p:nvSpPr>
          <p:cNvPr id="4" name="Slide Number Placeholder 3">
            <a:extLst>
              <a:ext uri="{FF2B5EF4-FFF2-40B4-BE49-F238E27FC236}">
                <a16:creationId xmlns:a16="http://schemas.microsoft.com/office/drawing/2014/main" id="{8F1E438D-BCD9-4F55-84C9-4F6D125757B0}"/>
              </a:ext>
            </a:extLst>
          </p:cNvPr>
          <p:cNvSpPr>
            <a:spLocks noGrp="1"/>
          </p:cNvSpPr>
          <p:nvPr>
            <p:ph type="sldNum" sz="quarter" idx="12"/>
          </p:nvPr>
        </p:nvSpPr>
        <p:spPr/>
        <p:txBody>
          <a:bodyPr/>
          <a:lstStyle/>
          <a:p>
            <a:fld id="{B715CB5C-FA2A-4B17-8BA5-2DB4B77A69FC}" type="slidenum">
              <a:rPr lang="en-US" smtClean="0"/>
              <a:t>39</a:t>
            </a:fld>
            <a:endParaRPr lang="en-US"/>
          </a:p>
        </p:txBody>
      </p:sp>
    </p:spTree>
    <p:extLst>
      <p:ext uri="{BB962C8B-B14F-4D97-AF65-F5344CB8AC3E}">
        <p14:creationId xmlns:p14="http://schemas.microsoft.com/office/powerpoint/2010/main" val="144349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C757B-6BE9-4A39-9263-C1FF91E2B57E}"/>
              </a:ext>
            </a:extLst>
          </p:cNvPr>
          <p:cNvSpPr>
            <a:spLocks noGrp="1"/>
          </p:cNvSpPr>
          <p:nvPr>
            <p:ph type="title"/>
          </p:nvPr>
        </p:nvSpPr>
        <p:spPr/>
        <p:txBody>
          <a:bodyPr/>
          <a:lstStyle/>
          <a:p>
            <a:r>
              <a:rPr lang="en-US" dirty="0"/>
              <a:t>FY21 NDAA Overview</a:t>
            </a:r>
          </a:p>
        </p:txBody>
      </p:sp>
      <p:sp>
        <p:nvSpPr>
          <p:cNvPr id="3" name="Content Placeholder 2">
            <a:extLst>
              <a:ext uri="{FF2B5EF4-FFF2-40B4-BE49-F238E27FC236}">
                <a16:creationId xmlns:a16="http://schemas.microsoft.com/office/drawing/2014/main" id="{D410EF88-7629-44BB-9AAF-FC0E17D62EC7}"/>
              </a:ext>
            </a:extLst>
          </p:cNvPr>
          <p:cNvSpPr>
            <a:spLocks noGrp="1"/>
          </p:cNvSpPr>
          <p:nvPr>
            <p:ph idx="1"/>
          </p:nvPr>
        </p:nvSpPr>
        <p:spPr>
          <a:xfrm>
            <a:off x="838200" y="1577591"/>
            <a:ext cx="10515600" cy="4599372"/>
          </a:xfrm>
        </p:spPr>
        <p:txBody>
          <a:bodyPr>
            <a:normAutofit fontScale="92500"/>
          </a:bodyPr>
          <a:lstStyle/>
          <a:p>
            <a:r>
              <a:rPr lang="en-US" dirty="0"/>
              <a:t>Bill and Statement of Managers – 2214 pages</a:t>
            </a:r>
          </a:p>
          <a:p>
            <a:r>
              <a:rPr lang="en-US" dirty="0"/>
              <a:t>63 provisions in title VIII – Acquisition Policy</a:t>
            </a:r>
          </a:p>
          <a:p>
            <a:pPr lvl="1"/>
            <a:r>
              <a:rPr lang="en-US" dirty="0"/>
              <a:t>Easily 40 more provisions affecting acquisition and contracting policy in other titles</a:t>
            </a:r>
          </a:p>
          <a:p>
            <a:r>
              <a:rPr lang="en-US" dirty="0"/>
              <a:t>Title XVII - Cybersecurity-Related Matters</a:t>
            </a:r>
          </a:p>
          <a:p>
            <a:r>
              <a:rPr lang="en-US" dirty="0"/>
              <a:t>Title XVIII – Transfer and Reorganization of Defense Acquisition Statutes</a:t>
            </a:r>
          </a:p>
          <a:p>
            <a:pPr lvl="1"/>
            <a:r>
              <a:rPr lang="en-US" dirty="0"/>
              <a:t>Sec. 809 Panel recommendation</a:t>
            </a:r>
          </a:p>
          <a:p>
            <a:r>
              <a:rPr lang="en-US" dirty="0"/>
              <a:t>Also Includes:</a:t>
            </a:r>
          </a:p>
          <a:p>
            <a:pPr lvl="1"/>
            <a:r>
              <a:rPr lang="en-US" dirty="0"/>
              <a:t>Division E – National Artificial Intelligence Initiative Act of 2020</a:t>
            </a:r>
          </a:p>
          <a:p>
            <a:pPr lvl="1"/>
            <a:r>
              <a:rPr lang="en-US" dirty="0"/>
              <a:t>Division F – Anti-money Laundering</a:t>
            </a:r>
          </a:p>
          <a:p>
            <a:pPr lvl="1"/>
            <a:r>
              <a:rPr lang="en-US" dirty="0"/>
              <a:t>Division G – Elijah Cummings Coast Guard Reauthorization Act</a:t>
            </a:r>
          </a:p>
          <a:p>
            <a:pPr lvl="1"/>
            <a:r>
              <a:rPr lang="en-US" dirty="0"/>
              <a:t>Division H – Homeland Security, VA, Other Matters </a:t>
            </a:r>
          </a:p>
          <a:p>
            <a:pPr lvl="1"/>
            <a:endParaRPr lang="en-US" dirty="0"/>
          </a:p>
          <a:p>
            <a:endParaRPr lang="en-US" dirty="0"/>
          </a:p>
        </p:txBody>
      </p:sp>
      <p:sp>
        <p:nvSpPr>
          <p:cNvPr id="4" name="Slide Number Placeholder 3">
            <a:extLst>
              <a:ext uri="{FF2B5EF4-FFF2-40B4-BE49-F238E27FC236}">
                <a16:creationId xmlns:a16="http://schemas.microsoft.com/office/drawing/2014/main" id="{8F1E438D-BCD9-4F55-84C9-4F6D125757B0}"/>
              </a:ext>
            </a:extLst>
          </p:cNvPr>
          <p:cNvSpPr>
            <a:spLocks noGrp="1"/>
          </p:cNvSpPr>
          <p:nvPr>
            <p:ph type="sldNum" sz="quarter" idx="12"/>
          </p:nvPr>
        </p:nvSpPr>
        <p:spPr/>
        <p:txBody>
          <a:bodyPr/>
          <a:lstStyle/>
          <a:p>
            <a:fld id="{B715CB5C-FA2A-4B17-8BA5-2DB4B77A69FC}" type="slidenum">
              <a:rPr lang="en-US" smtClean="0"/>
              <a:t>4</a:t>
            </a:fld>
            <a:endParaRPr lang="en-US"/>
          </a:p>
        </p:txBody>
      </p:sp>
    </p:spTree>
    <p:extLst>
      <p:ext uri="{BB962C8B-B14F-4D97-AF65-F5344CB8AC3E}">
        <p14:creationId xmlns:p14="http://schemas.microsoft.com/office/powerpoint/2010/main" val="38751559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9CD2-BCB1-448A-A750-2F0867FD7427}"/>
              </a:ext>
            </a:extLst>
          </p:cNvPr>
          <p:cNvSpPr>
            <a:spLocks noGrp="1"/>
          </p:cNvSpPr>
          <p:nvPr>
            <p:ph type="title"/>
          </p:nvPr>
        </p:nvSpPr>
        <p:spPr>
          <a:xfrm>
            <a:off x="838200" y="1167063"/>
            <a:ext cx="10515600" cy="3477126"/>
          </a:xfrm>
        </p:spPr>
        <p:txBody>
          <a:bodyPr>
            <a:normAutofit/>
          </a:bodyPr>
          <a:lstStyle/>
          <a:p>
            <a:r>
              <a:rPr lang="en-US" sz="5400" dirty="0"/>
              <a:t>Regulatory Updates</a:t>
            </a:r>
          </a:p>
        </p:txBody>
      </p:sp>
      <p:sp>
        <p:nvSpPr>
          <p:cNvPr id="4" name="Slide Number Placeholder 3">
            <a:extLst>
              <a:ext uri="{FF2B5EF4-FFF2-40B4-BE49-F238E27FC236}">
                <a16:creationId xmlns:a16="http://schemas.microsoft.com/office/drawing/2014/main" id="{CFE9FBD6-C482-4CE4-9780-090A5F1067DA}"/>
              </a:ext>
            </a:extLst>
          </p:cNvPr>
          <p:cNvSpPr>
            <a:spLocks noGrp="1"/>
          </p:cNvSpPr>
          <p:nvPr>
            <p:ph type="sldNum" sz="quarter" idx="12"/>
          </p:nvPr>
        </p:nvSpPr>
        <p:spPr/>
        <p:txBody>
          <a:bodyPr/>
          <a:lstStyle/>
          <a:p>
            <a:fld id="{B715CB5C-FA2A-4B17-8BA5-2DB4B77A69FC}" type="slidenum">
              <a:rPr lang="en-US" smtClean="0"/>
              <a:t>40</a:t>
            </a:fld>
            <a:endParaRPr lang="en-US"/>
          </a:p>
        </p:txBody>
      </p:sp>
    </p:spTree>
    <p:extLst>
      <p:ext uri="{BB962C8B-B14F-4D97-AF65-F5344CB8AC3E}">
        <p14:creationId xmlns:p14="http://schemas.microsoft.com/office/powerpoint/2010/main" val="621617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E470B-A11B-42F5-9F36-506218A4712B}"/>
              </a:ext>
            </a:extLst>
          </p:cNvPr>
          <p:cNvSpPr>
            <a:spLocks noGrp="1"/>
          </p:cNvSpPr>
          <p:nvPr>
            <p:ph type="title"/>
          </p:nvPr>
        </p:nvSpPr>
        <p:spPr/>
        <p:txBody>
          <a:bodyPr/>
          <a:lstStyle/>
          <a:p>
            <a:r>
              <a:rPr lang="en-US" dirty="0"/>
              <a:t>Regulatory Landscape</a:t>
            </a:r>
          </a:p>
        </p:txBody>
      </p:sp>
      <p:sp>
        <p:nvSpPr>
          <p:cNvPr id="3" name="Content Placeholder 2">
            <a:extLst>
              <a:ext uri="{FF2B5EF4-FFF2-40B4-BE49-F238E27FC236}">
                <a16:creationId xmlns:a16="http://schemas.microsoft.com/office/drawing/2014/main" id="{1BEF3BAB-A750-496E-99DF-A6D8C64A098F}"/>
              </a:ext>
            </a:extLst>
          </p:cNvPr>
          <p:cNvSpPr>
            <a:spLocks noGrp="1"/>
          </p:cNvSpPr>
          <p:nvPr>
            <p:ph idx="1"/>
          </p:nvPr>
        </p:nvSpPr>
        <p:spPr>
          <a:xfrm>
            <a:off x="838200" y="1460500"/>
            <a:ext cx="10515600" cy="5032375"/>
          </a:xfrm>
        </p:spPr>
        <p:txBody>
          <a:bodyPr>
            <a:normAutofit fontScale="62500" lnSpcReduction="20000"/>
          </a:bodyPr>
          <a:lstStyle/>
          <a:p>
            <a:r>
              <a:rPr lang="en-US" dirty="0"/>
              <a:t>FY19 NDAA Section 889 – Prohibition on Contracting with Entities Using Certain Telecommunications and Video Surveillance Services or Equipment </a:t>
            </a:r>
          </a:p>
          <a:p>
            <a:pPr lvl="1"/>
            <a:r>
              <a:rPr lang="en-US" b="0" dirty="0"/>
              <a:t>Part A - E</a:t>
            </a:r>
            <a:r>
              <a:rPr lang="en-US" sz="2400" b="0" dirty="0"/>
              <a:t>ffective August 13, 2019, the Government cannot </a:t>
            </a:r>
            <a:r>
              <a:rPr lang="en-US" b="0" dirty="0"/>
              <a:t>obtain (through a contractor or other instrument) </a:t>
            </a:r>
            <a:r>
              <a:rPr lang="en-US" sz="2400" b="0" dirty="0"/>
              <a:t>certain telecommunications equipment </a:t>
            </a:r>
            <a:r>
              <a:rPr lang="en-US" b="0" dirty="0"/>
              <a:t>or </a:t>
            </a:r>
            <a:r>
              <a:rPr lang="en-US" sz="2400" b="0" dirty="0"/>
              <a:t>services provided by Huawei, ZTE, Hytera, Hikvision, Dahua or their affiliates</a:t>
            </a:r>
            <a:r>
              <a:rPr lang="en-US" sz="2400" b="0" dirty="0">
                <a:highlight>
                  <a:srgbClr val="00FF00"/>
                </a:highlight>
              </a:rPr>
              <a:t> </a:t>
            </a:r>
          </a:p>
          <a:p>
            <a:pPr lvl="1"/>
            <a:r>
              <a:rPr lang="en-US" dirty="0"/>
              <a:t>Part B - </a:t>
            </a:r>
            <a:r>
              <a:rPr lang="en-US" b="0" dirty="0"/>
              <a:t>E</a:t>
            </a:r>
            <a:r>
              <a:rPr lang="en-US" sz="2400" b="0" dirty="0"/>
              <a:t>ffective August 13, 2020, the Government cannot contract with an entity that uses telecommunications equipment </a:t>
            </a:r>
            <a:r>
              <a:rPr lang="en-US" b="0" dirty="0"/>
              <a:t>or </a:t>
            </a:r>
            <a:r>
              <a:rPr lang="en-US" sz="2400" b="0" dirty="0"/>
              <a:t>services</a:t>
            </a:r>
            <a:r>
              <a:rPr lang="en-US" b="0" dirty="0"/>
              <a:t> </a:t>
            </a:r>
            <a:r>
              <a:rPr lang="en-US" sz="2400" b="0" dirty="0"/>
              <a:t>produced by the same Chinese companies (Interim Rule issued July 14)</a:t>
            </a:r>
            <a:endParaRPr lang="en-US" dirty="0"/>
          </a:p>
          <a:p>
            <a:r>
              <a:rPr lang="en-US" sz="2800" dirty="0"/>
              <a:t>Cybersecurity Maturity Model Certification (</a:t>
            </a:r>
            <a:r>
              <a:rPr lang="en-US" dirty="0"/>
              <a:t>CMMC)</a:t>
            </a:r>
          </a:p>
          <a:p>
            <a:pPr marL="742950" lvl="1" indent="-285750"/>
            <a:r>
              <a:rPr lang="en-US" dirty="0"/>
              <a:t>Interim Rule issued September 29, 2020; Effective November 30, 2020</a:t>
            </a:r>
          </a:p>
          <a:p>
            <a:pPr marL="742950" lvl="1" indent="-285750">
              <a:buFont typeface="Arial" panose="020B0604020202020204" pitchFamily="34" charset="0"/>
              <a:buChar char="•"/>
            </a:pPr>
            <a:r>
              <a:rPr lang="en-US" dirty="0"/>
              <a:t>Amends DFARS subpart 204.73 Safeguarding Covered Defense Information and Cyber Incident Reporting to implement NIST SP 800–171 DoD Assessment Methodology</a:t>
            </a:r>
          </a:p>
          <a:p>
            <a:pPr marL="742950" lvl="1" indent="-285750">
              <a:buFont typeface="Arial" panose="020B0604020202020204" pitchFamily="34" charset="0"/>
              <a:buChar char="•"/>
            </a:pPr>
            <a:r>
              <a:rPr lang="en-US" dirty="0"/>
              <a:t>DoD Assessment good for three years</a:t>
            </a:r>
          </a:p>
          <a:p>
            <a:pPr marL="285750" indent="-285750"/>
            <a:r>
              <a:rPr lang="en-US" dirty="0"/>
              <a:t>The Federal Acquisition Security Council (FASC)</a:t>
            </a:r>
          </a:p>
          <a:p>
            <a:pPr lvl="1"/>
            <a:r>
              <a:rPr lang="en-US" dirty="0"/>
              <a:t>Established by the Federal Acquisition Supply Chain Security Act of 2018</a:t>
            </a:r>
          </a:p>
          <a:p>
            <a:pPr lvl="1"/>
            <a:r>
              <a:rPr lang="en-US" dirty="0"/>
              <a:t>Interim Rule issued and effective September 1, 2020</a:t>
            </a:r>
          </a:p>
          <a:p>
            <a:pPr lvl="1"/>
            <a:r>
              <a:rPr lang="en-US" dirty="0"/>
              <a:t>Developing uniform criteria for supply chain risk management and process for </a:t>
            </a:r>
            <a:r>
              <a:rPr lang="en-US" sz="2400" dirty="0"/>
              <a:t> identifying, assessing, and responding to Information and Communication Technology risk, including recommending exclusion and removal of ICT sources</a:t>
            </a:r>
          </a:p>
          <a:p>
            <a:r>
              <a:rPr lang="en-US" sz="2700" dirty="0"/>
              <a:t>  DoD identified  44 Companies as “Communist Chinese military companies” Pursuant to Sec. 1237 of the FY99 NDAA</a:t>
            </a:r>
          </a:p>
          <a:p>
            <a:pPr lvl="1"/>
            <a:r>
              <a:rPr lang="en-US" sz="2300" dirty="0"/>
              <a:t>Sec. 1237 authorizes the President to impose sanctions under the International Emergency Economic Powers Act (IEEPA) on listed entities  appear on the list. </a:t>
            </a:r>
          </a:p>
          <a:p>
            <a:pPr lvl="1"/>
            <a:endParaRPr lang="en-US" sz="2400" dirty="0"/>
          </a:p>
          <a:p>
            <a:r>
              <a:rPr lang="en-US" sz="2700"/>
              <a:t>Executive </a:t>
            </a:r>
            <a:r>
              <a:rPr lang="en-US" sz="2700" dirty="0"/>
              <a:t>Order 13881 on Maximizing Use of American-Made Goods (Final Rule effective January 21, 2021)</a:t>
            </a:r>
          </a:p>
        </p:txBody>
      </p:sp>
      <p:sp>
        <p:nvSpPr>
          <p:cNvPr id="4" name="Slide Number Placeholder 3">
            <a:extLst>
              <a:ext uri="{FF2B5EF4-FFF2-40B4-BE49-F238E27FC236}">
                <a16:creationId xmlns:a16="http://schemas.microsoft.com/office/drawing/2014/main" id="{BAF1A068-3AFE-45D2-9EAF-C2F0471F25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ED0A1A-F311-4214-B5F5-B72F00E6ED5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70124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9CD2-BCB1-448A-A750-2F0867FD7427}"/>
              </a:ext>
            </a:extLst>
          </p:cNvPr>
          <p:cNvSpPr>
            <a:spLocks noGrp="1"/>
          </p:cNvSpPr>
          <p:nvPr>
            <p:ph type="title"/>
          </p:nvPr>
        </p:nvSpPr>
        <p:spPr>
          <a:xfrm>
            <a:off x="838200" y="1167063"/>
            <a:ext cx="10515600" cy="3477126"/>
          </a:xfrm>
        </p:spPr>
        <p:txBody>
          <a:bodyPr>
            <a:normAutofit/>
          </a:bodyPr>
          <a:lstStyle/>
          <a:p>
            <a:r>
              <a:rPr lang="en-US" sz="5400" dirty="0"/>
              <a:t>Now what? – Breaks and Continuities</a:t>
            </a:r>
          </a:p>
        </p:txBody>
      </p:sp>
      <p:sp>
        <p:nvSpPr>
          <p:cNvPr id="4" name="Slide Number Placeholder 3">
            <a:extLst>
              <a:ext uri="{FF2B5EF4-FFF2-40B4-BE49-F238E27FC236}">
                <a16:creationId xmlns:a16="http://schemas.microsoft.com/office/drawing/2014/main" id="{CFE9FBD6-C482-4CE4-9780-090A5F1067DA}"/>
              </a:ext>
            </a:extLst>
          </p:cNvPr>
          <p:cNvSpPr>
            <a:spLocks noGrp="1"/>
          </p:cNvSpPr>
          <p:nvPr>
            <p:ph type="sldNum" sz="quarter" idx="12"/>
          </p:nvPr>
        </p:nvSpPr>
        <p:spPr/>
        <p:txBody>
          <a:bodyPr/>
          <a:lstStyle/>
          <a:p>
            <a:fld id="{B715CB5C-FA2A-4B17-8BA5-2DB4B77A69FC}" type="slidenum">
              <a:rPr lang="en-US" smtClean="0"/>
              <a:t>42</a:t>
            </a:fld>
            <a:endParaRPr lang="en-US"/>
          </a:p>
        </p:txBody>
      </p:sp>
    </p:spTree>
    <p:extLst>
      <p:ext uri="{BB962C8B-B14F-4D97-AF65-F5344CB8AC3E}">
        <p14:creationId xmlns:p14="http://schemas.microsoft.com/office/powerpoint/2010/main" val="390287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D9162-4DF3-4350-BCBC-B924CA9E49D7}"/>
              </a:ext>
            </a:extLst>
          </p:cNvPr>
          <p:cNvSpPr>
            <a:spLocks noGrp="1"/>
          </p:cNvSpPr>
          <p:nvPr>
            <p:ph type="title"/>
          </p:nvPr>
        </p:nvSpPr>
        <p:spPr/>
        <p:txBody>
          <a:bodyPr/>
          <a:lstStyle/>
          <a:p>
            <a:r>
              <a:rPr lang="en-US" dirty="0"/>
              <a:t>DoD – New Approaches to Reform</a:t>
            </a:r>
          </a:p>
        </p:txBody>
      </p:sp>
      <p:sp>
        <p:nvSpPr>
          <p:cNvPr id="3" name="Content Placeholder 2">
            <a:extLst>
              <a:ext uri="{FF2B5EF4-FFF2-40B4-BE49-F238E27FC236}">
                <a16:creationId xmlns:a16="http://schemas.microsoft.com/office/drawing/2014/main" id="{98ADB737-D0C6-4138-A3A8-1C7A64D1C160}"/>
              </a:ext>
            </a:extLst>
          </p:cNvPr>
          <p:cNvSpPr>
            <a:spLocks noGrp="1"/>
          </p:cNvSpPr>
          <p:nvPr>
            <p:ph idx="1"/>
          </p:nvPr>
        </p:nvSpPr>
        <p:spPr>
          <a:xfrm>
            <a:off x="838200" y="1499053"/>
            <a:ext cx="10515600" cy="5098391"/>
          </a:xfrm>
        </p:spPr>
        <p:txBody>
          <a:bodyPr>
            <a:normAutofit fontScale="70000" lnSpcReduction="20000"/>
          </a:bodyPr>
          <a:lstStyle/>
          <a:p>
            <a:r>
              <a:rPr lang="en-US" dirty="0"/>
              <a:t>Speed for relevance</a:t>
            </a:r>
          </a:p>
          <a:p>
            <a:pPr lvl="1"/>
            <a:r>
              <a:rPr lang="en-US" dirty="0"/>
              <a:t>Maximum use of middle tier of acquisition, rapid prototyping, OTAs   </a:t>
            </a:r>
          </a:p>
          <a:p>
            <a:pPr lvl="1"/>
            <a:r>
              <a:rPr lang="en-US" dirty="0"/>
              <a:t>Rewrite 5000 series to minimize MDAP requirements and create on-ramps for OTAs and sec. 804 Middle Tier starts </a:t>
            </a:r>
          </a:p>
          <a:p>
            <a:pPr lvl="1"/>
            <a:r>
              <a:rPr lang="en-US" dirty="0"/>
              <a:t>Collapse requirements and acquisition processes (Futures Command)</a:t>
            </a:r>
          </a:p>
          <a:p>
            <a:r>
              <a:rPr lang="en-US" dirty="0"/>
              <a:t>Capturing Innovation</a:t>
            </a:r>
          </a:p>
          <a:p>
            <a:pPr lvl="1"/>
            <a:r>
              <a:rPr lang="en-US" dirty="0"/>
              <a:t>Reorient industry to rapid development/production versus sustainment (Air Force)</a:t>
            </a:r>
          </a:p>
          <a:p>
            <a:pPr lvl="1"/>
            <a:r>
              <a:rPr lang="en-US" dirty="0"/>
              <a:t>Rapid software development pathway</a:t>
            </a:r>
          </a:p>
          <a:p>
            <a:pPr lvl="1"/>
            <a:r>
              <a:rPr lang="en-US" dirty="0"/>
              <a:t>Interface with Silicon Valley (DIU)</a:t>
            </a:r>
          </a:p>
          <a:p>
            <a:pPr lvl="1"/>
            <a:r>
              <a:rPr lang="en-US" dirty="0"/>
              <a:t>Additive manufacturing</a:t>
            </a:r>
          </a:p>
          <a:p>
            <a:r>
              <a:rPr lang="en-US" dirty="0"/>
              <a:t>Management savings</a:t>
            </a:r>
          </a:p>
          <a:p>
            <a:pPr lvl="1"/>
            <a:r>
              <a:rPr lang="en-US" dirty="0"/>
              <a:t>Reliance on private sector systems (JEDI, E-commerce portals)</a:t>
            </a:r>
          </a:p>
          <a:p>
            <a:pPr lvl="1"/>
            <a:r>
              <a:rPr lang="en-US" dirty="0"/>
              <a:t>Focus on reducing sustainment costs</a:t>
            </a:r>
          </a:p>
          <a:p>
            <a:pPr lvl="1"/>
            <a:r>
              <a:rPr lang="en-US" dirty="0"/>
              <a:t>Fourth Estate review</a:t>
            </a:r>
          </a:p>
          <a:p>
            <a:r>
              <a:rPr lang="en-US" dirty="0"/>
              <a:t>Secure the supply chain</a:t>
            </a:r>
          </a:p>
          <a:p>
            <a:pPr lvl="1"/>
            <a:r>
              <a:rPr lang="en-US" dirty="0"/>
              <a:t>Cyber/CUI/CMMC/sec. 889</a:t>
            </a:r>
          </a:p>
          <a:p>
            <a:pPr lvl="1"/>
            <a:r>
              <a:rPr lang="en-US" dirty="0"/>
              <a:t>Exclusion of foreign technology</a:t>
            </a:r>
          </a:p>
          <a:p>
            <a:pPr lvl="1"/>
            <a:r>
              <a:rPr lang="en-US" dirty="0"/>
              <a:t>Trusted capital marketplace </a:t>
            </a:r>
          </a:p>
          <a:p>
            <a:r>
              <a:rPr lang="en-US" dirty="0"/>
              <a:t>Scalability of solutions</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0441FF10-77D4-433B-AAA6-D3E427F37DD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3FDCF9-C104-41E2-BA39-757DEAF4D0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38320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55D60-E8D4-4309-BE7E-042F8BC89019}"/>
              </a:ext>
            </a:extLst>
          </p:cNvPr>
          <p:cNvSpPr>
            <a:spLocks noGrp="1"/>
          </p:cNvSpPr>
          <p:nvPr>
            <p:ph type="title"/>
          </p:nvPr>
        </p:nvSpPr>
        <p:spPr/>
        <p:txBody>
          <a:bodyPr/>
          <a:lstStyle/>
          <a:p>
            <a:r>
              <a:rPr lang="en-US" dirty="0"/>
              <a:t>Defense Strategy Trends</a:t>
            </a:r>
          </a:p>
        </p:txBody>
      </p:sp>
      <p:sp>
        <p:nvSpPr>
          <p:cNvPr id="3" name="Content Placeholder 2">
            <a:extLst>
              <a:ext uri="{FF2B5EF4-FFF2-40B4-BE49-F238E27FC236}">
                <a16:creationId xmlns:a16="http://schemas.microsoft.com/office/drawing/2014/main" id="{39B1E9EC-9D6A-410D-B895-ECDF0B6190DD}"/>
              </a:ext>
            </a:extLst>
          </p:cNvPr>
          <p:cNvSpPr>
            <a:spLocks noGrp="1"/>
          </p:cNvSpPr>
          <p:nvPr>
            <p:ph idx="1"/>
          </p:nvPr>
        </p:nvSpPr>
        <p:spPr/>
        <p:txBody>
          <a:bodyPr/>
          <a:lstStyle/>
          <a:p>
            <a:r>
              <a:rPr lang="en-US" dirty="0"/>
              <a:t>Shift from low-intensity to great-power competition</a:t>
            </a:r>
          </a:p>
          <a:p>
            <a:r>
              <a:rPr lang="en-US" dirty="0"/>
              <a:t>China as the pacing threat</a:t>
            </a:r>
          </a:p>
          <a:p>
            <a:r>
              <a:rPr lang="en-US" dirty="0"/>
              <a:t>Supply chain security</a:t>
            </a:r>
          </a:p>
        </p:txBody>
      </p:sp>
      <p:sp>
        <p:nvSpPr>
          <p:cNvPr id="4" name="Slide Number Placeholder 3">
            <a:extLst>
              <a:ext uri="{FF2B5EF4-FFF2-40B4-BE49-F238E27FC236}">
                <a16:creationId xmlns:a16="http://schemas.microsoft.com/office/drawing/2014/main" id="{A94F1982-417F-4B4B-942C-1DB777A0F1D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ED0A1A-F311-4214-B5F5-B72F00E6ED5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02951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E0E3-DC43-4A80-B388-DD05923CDBD9}"/>
              </a:ext>
            </a:extLst>
          </p:cNvPr>
          <p:cNvSpPr>
            <a:spLocks noGrp="1"/>
          </p:cNvSpPr>
          <p:nvPr>
            <p:ph type="title"/>
          </p:nvPr>
        </p:nvSpPr>
        <p:spPr/>
        <p:txBody>
          <a:bodyPr/>
          <a:lstStyle/>
          <a:p>
            <a:r>
              <a:rPr lang="en-US" dirty="0"/>
              <a:t>The New Congress</a:t>
            </a:r>
          </a:p>
        </p:txBody>
      </p:sp>
      <p:sp>
        <p:nvSpPr>
          <p:cNvPr id="3" name="Content Placeholder 2">
            <a:extLst>
              <a:ext uri="{FF2B5EF4-FFF2-40B4-BE49-F238E27FC236}">
                <a16:creationId xmlns:a16="http://schemas.microsoft.com/office/drawing/2014/main" id="{5C473E67-A215-42D3-89D9-A29895E1E34B}"/>
              </a:ext>
            </a:extLst>
          </p:cNvPr>
          <p:cNvSpPr>
            <a:spLocks noGrp="1"/>
          </p:cNvSpPr>
          <p:nvPr>
            <p:ph idx="1"/>
          </p:nvPr>
        </p:nvSpPr>
        <p:spPr/>
        <p:txBody>
          <a:bodyPr>
            <a:normAutofit fontScale="70000" lnSpcReduction="20000"/>
          </a:bodyPr>
          <a:lstStyle/>
          <a:p>
            <a:r>
              <a:rPr lang="en-US" dirty="0"/>
              <a:t>Thin majorities in both chambers of Congress</a:t>
            </a:r>
          </a:p>
          <a:p>
            <a:pPr lvl="1"/>
            <a:r>
              <a:rPr lang="en-US" dirty="0"/>
              <a:t>Even split in the Senate occurred three time (1881, 1954, and 2001)</a:t>
            </a:r>
          </a:p>
          <a:p>
            <a:pPr lvl="1"/>
            <a:r>
              <a:rPr lang="en-US" dirty="0"/>
              <a:t>Still unclear how the Senate will divide committee membership and staff resources</a:t>
            </a:r>
          </a:p>
          <a:p>
            <a:pPr lvl="1"/>
            <a:r>
              <a:rPr lang="en-US" dirty="0"/>
              <a:t>House breakdown: 222 Democrats vs. 212 Republicans (NY-22 still undecided)</a:t>
            </a:r>
          </a:p>
          <a:p>
            <a:pPr lvl="1"/>
            <a:endParaRPr lang="en-US" dirty="0"/>
          </a:p>
          <a:p>
            <a:r>
              <a:rPr lang="en-US" dirty="0"/>
              <a:t>Armed Services Committees</a:t>
            </a:r>
          </a:p>
          <a:p>
            <a:pPr lvl="1"/>
            <a:r>
              <a:rPr lang="en-US" dirty="0"/>
              <a:t>HASC – 12 members not returning  (20% of the committee); Rep. Rogers is Ranking Member </a:t>
            </a:r>
          </a:p>
          <a:p>
            <a:pPr lvl="1"/>
            <a:r>
              <a:rPr lang="en-US" dirty="0"/>
              <a:t>SASC – Sen. Reed is Chairman</a:t>
            </a:r>
          </a:p>
          <a:p>
            <a:pPr lvl="1"/>
            <a:r>
              <a:rPr lang="en-US" dirty="0"/>
              <a:t> Significant staff turnover, particularly in the acquisition portfolio</a:t>
            </a:r>
          </a:p>
          <a:p>
            <a:pPr lvl="1"/>
            <a:endParaRPr lang="en-US" dirty="0"/>
          </a:p>
          <a:p>
            <a:r>
              <a:rPr lang="en-US" dirty="0"/>
              <a:t>How will Congress operate</a:t>
            </a:r>
          </a:p>
          <a:p>
            <a:pPr lvl="1"/>
            <a:r>
              <a:rPr lang="en-US" dirty="0"/>
              <a:t>Earmarks?</a:t>
            </a:r>
          </a:p>
          <a:p>
            <a:pPr lvl="1"/>
            <a:r>
              <a:rPr lang="en-US" dirty="0"/>
              <a:t>Filibuster?</a:t>
            </a:r>
          </a:p>
          <a:p>
            <a:pPr lvl="1"/>
            <a:r>
              <a:rPr lang="en-US" dirty="0"/>
              <a:t>Budget Reconciliation?</a:t>
            </a:r>
          </a:p>
          <a:p>
            <a:pPr lvl="1"/>
            <a:r>
              <a:rPr lang="en-US" dirty="0"/>
              <a:t>Regulatory Review Act?</a:t>
            </a:r>
          </a:p>
          <a:p>
            <a:pPr lvl="1"/>
            <a:r>
              <a:rPr lang="en-US" dirty="0"/>
              <a:t>New House PAYGO rules exempt climate change and COVID spending</a:t>
            </a:r>
          </a:p>
          <a:p>
            <a:endParaRPr lang="en-US" dirty="0"/>
          </a:p>
        </p:txBody>
      </p:sp>
      <p:sp>
        <p:nvSpPr>
          <p:cNvPr id="4" name="Slide Number Placeholder 3">
            <a:extLst>
              <a:ext uri="{FF2B5EF4-FFF2-40B4-BE49-F238E27FC236}">
                <a16:creationId xmlns:a16="http://schemas.microsoft.com/office/drawing/2014/main" id="{6828ECD7-E5D0-4EA1-A8CE-9F8CC7C201F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ED0A1A-F311-4214-B5F5-B72F00E6ED5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49558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9CD2-BCB1-448A-A750-2F0867FD7427}"/>
              </a:ext>
            </a:extLst>
          </p:cNvPr>
          <p:cNvSpPr>
            <a:spLocks noGrp="1"/>
          </p:cNvSpPr>
          <p:nvPr>
            <p:ph type="title"/>
          </p:nvPr>
        </p:nvSpPr>
        <p:spPr>
          <a:xfrm>
            <a:off x="838200" y="1167063"/>
            <a:ext cx="10515600" cy="3477126"/>
          </a:xfrm>
        </p:spPr>
        <p:txBody>
          <a:bodyPr>
            <a:normAutofit/>
          </a:bodyPr>
          <a:lstStyle/>
          <a:p>
            <a:r>
              <a:rPr lang="en-US" sz="5400" dirty="0"/>
              <a:t>What questions do you have for us?</a:t>
            </a:r>
          </a:p>
        </p:txBody>
      </p:sp>
      <p:sp>
        <p:nvSpPr>
          <p:cNvPr id="4" name="Slide Number Placeholder 3">
            <a:extLst>
              <a:ext uri="{FF2B5EF4-FFF2-40B4-BE49-F238E27FC236}">
                <a16:creationId xmlns:a16="http://schemas.microsoft.com/office/drawing/2014/main" id="{CFE9FBD6-C482-4CE4-9780-090A5F1067DA}"/>
              </a:ext>
            </a:extLst>
          </p:cNvPr>
          <p:cNvSpPr>
            <a:spLocks noGrp="1"/>
          </p:cNvSpPr>
          <p:nvPr>
            <p:ph type="sldNum" sz="quarter" idx="12"/>
          </p:nvPr>
        </p:nvSpPr>
        <p:spPr/>
        <p:txBody>
          <a:bodyPr/>
          <a:lstStyle/>
          <a:p>
            <a:fld id="{B715CB5C-FA2A-4B17-8BA5-2DB4B77A69FC}" type="slidenum">
              <a:rPr lang="en-US" smtClean="0"/>
              <a:t>46</a:t>
            </a:fld>
            <a:endParaRPr lang="en-US"/>
          </a:p>
        </p:txBody>
      </p:sp>
    </p:spTree>
    <p:extLst>
      <p:ext uri="{BB962C8B-B14F-4D97-AF65-F5344CB8AC3E}">
        <p14:creationId xmlns:p14="http://schemas.microsoft.com/office/powerpoint/2010/main" val="360084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C757B-6BE9-4A39-9263-C1FF91E2B57E}"/>
              </a:ext>
            </a:extLst>
          </p:cNvPr>
          <p:cNvSpPr>
            <a:spLocks noGrp="1"/>
          </p:cNvSpPr>
          <p:nvPr>
            <p:ph type="title"/>
          </p:nvPr>
        </p:nvSpPr>
        <p:spPr/>
        <p:txBody>
          <a:bodyPr/>
          <a:lstStyle/>
          <a:p>
            <a:r>
              <a:rPr lang="en-US" dirty="0"/>
              <a:t>FY21 NDAA Overview</a:t>
            </a:r>
          </a:p>
        </p:txBody>
      </p:sp>
      <p:sp>
        <p:nvSpPr>
          <p:cNvPr id="3" name="Content Placeholder 2">
            <a:extLst>
              <a:ext uri="{FF2B5EF4-FFF2-40B4-BE49-F238E27FC236}">
                <a16:creationId xmlns:a16="http://schemas.microsoft.com/office/drawing/2014/main" id="{D410EF88-7629-44BB-9AAF-FC0E17D62EC7}"/>
              </a:ext>
            </a:extLst>
          </p:cNvPr>
          <p:cNvSpPr>
            <a:spLocks noGrp="1"/>
          </p:cNvSpPr>
          <p:nvPr>
            <p:ph idx="1"/>
          </p:nvPr>
        </p:nvSpPr>
        <p:spPr>
          <a:xfrm>
            <a:off x="838200" y="1690688"/>
            <a:ext cx="10515600" cy="4599372"/>
          </a:xfrm>
        </p:spPr>
        <p:txBody>
          <a:bodyPr>
            <a:normAutofit/>
          </a:bodyPr>
          <a:lstStyle/>
          <a:p>
            <a:pPr marL="0" indent="0" algn="ctr">
              <a:buNone/>
            </a:pPr>
            <a:r>
              <a:rPr lang="en-US" sz="6000" dirty="0"/>
              <a:t>China</a:t>
            </a:r>
          </a:p>
          <a:p>
            <a:pPr marL="0" indent="0" algn="ctr">
              <a:buNone/>
            </a:pPr>
            <a:r>
              <a:rPr lang="en-US" sz="6000" dirty="0"/>
              <a:t>Cybersecurity</a:t>
            </a:r>
          </a:p>
          <a:p>
            <a:pPr marL="0" indent="0" algn="ctr">
              <a:buNone/>
            </a:pPr>
            <a:r>
              <a:rPr lang="en-US" sz="6000" dirty="0"/>
              <a:t>Industrial Base</a:t>
            </a:r>
          </a:p>
          <a:p>
            <a:pPr lvl="1"/>
            <a:endParaRPr lang="en-US" dirty="0"/>
          </a:p>
          <a:p>
            <a:endParaRPr lang="en-US" dirty="0"/>
          </a:p>
        </p:txBody>
      </p:sp>
      <p:sp>
        <p:nvSpPr>
          <p:cNvPr id="4" name="Slide Number Placeholder 3">
            <a:extLst>
              <a:ext uri="{FF2B5EF4-FFF2-40B4-BE49-F238E27FC236}">
                <a16:creationId xmlns:a16="http://schemas.microsoft.com/office/drawing/2014/main" id="{8F1E438D-BCD9-4F55-84C9-4F6D125757B0}"/>
              </a:ext>
            </a:extLst>
          </p:cNvPr>
          <p:cNvSpPr>
            <a:spLocks noGrp="1"/>
          </p:cNvSpPr>
          <p:nvPr>
            <p:ph type="sldNum" sz="quarter" idx="12"/>
          </p:nvPr>
        </p:nvSpPr>
        <p:spPr/>
        <p:txBody>
          <a:bodyPr/>
          <a:lstStyle/>
          <a:p>
            <a:fld id="{B715CB5C-FA2A-4B17-8BA5-2DB4B77A69FC}" type="slidenum">
              <a:rPr lang="en-US" smtClean="0"/>
              <a:t>5</a:t>
            </a:fld>
            <a:endParaRPr lang="en-US"/>
          </a:p>
        </p:txBody>
      </p:sp>
    </p:spTree>
    <p:extLst>
      <p:ext uri="{BB962C8B-B14F-4D97-AF65-F5344CB8AC3E}">
        <p14:creationId xmlns:p14="http://schemas.microsoft.com/office/powerpoint/2010/main" val="386555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D89398-410A-438B-A911-B0C42C6423E0}"/>
              </a:ext>
            </a:extLst>
          </p:cNvPr>
          <p:cNvSpPr>
            <a:spLocks noGrp="1"/>
          </p:cNvSpPr>
          <p:nvPr>
            <p:ph type="title"/>
          </p:nvPr>
        </p:nvSpPr>
        <p:spPr/>
        <p:txBody>
          <a:bodyPr/>
          <a:lstStyle/>
          <a:p>
            <a:r>
              <a:rPr lang="en-US" dirty="0"/>
              <a:t>NDAA Acquisition Issue Categories</a:t>
            </a:r>
            <a:br>
              <a:rPr lang="en-US" dirty="0"/>
            </a:br>
            <a:endParaRPr lang="en-US" dirty="0"/>
          </a:p>
        </p:txBody>
      </p:sp>
      <p:sp>
        <p:nvSpPr>
          <p:cNvPr id="3" name="Content Placeholder 2">
            <a:extLst>
              <a:ext uri="{FF2B5EF4-FFF2-40B4-BE49-F238E27FC236}">
                <a16:creationId xmlns:a16="http://schemas.microsoft.com/office/drawing/2014/main" id="{FB3CE848-0098-4623-867E-28EE80DFB7DA}"/>
              </a:ext>
            </a:extLst>
          </p:cNvPr>
          <p:cNvSpPr>
            <a:spLocks noGrp="1"/>
          </p:cNvSpPr>
          <p:nvPr>
            <p:ph sz="half" idx="1"/>
          </p:nvPr>
        </p:nvSpPr>
        <p:spPr/>
        <p:txBody>
          <a:bodyPr>
            <a:normAutofit/>
          </a:bodyPr>
          <a:lstStyle/>
          <a:p>
            <a:r>
              <a:rPr lang="en-US" dirty="0"/>
              <a:t>Defense Industrial Base</a:t>
            </a:r>
          </a:p>
          <a:p>
            <a:pPr lvl="1"/>
            <a:r>
              <a:rPr lang="en-US" dirty="0"/>
              <a:t>Domestic base &amp; health</a:t>
            </a:r>
          </a:p>
          <a:p>
            <a:pPr lvl="1"/>
            <a:r>
              <a:rPr lang="en-US" dirty="0"/>
              <a:t>Cybersecurity</a:t>
            </a:r>
          </a:p>
          <a:p>
            <a:r>
              <a:rPr lang="en-US" dirty="0"/>
              <a:t>Software</a:t>
            </a:r>
          </a:p>
          <a:p>
            <a:r>
              <a:rPr lang="en-US" dirty="0"/>
              <a:t>Sustainment</a:t>
            </a:r>
          </a:p>
          <a:p>
            <a:r>
              <a:rPr lang="en-US" dirty="0"/>
              <a:t>Intellectual Property</a:t>
            </a:r>
          </a:p>
          <a:p>
            <a:r>
              <a:rPr lang="en-US" dirty="0"/>
              <a:t>Commercial Items</a:t>
            </a:r>
          </a:p>
          <a:p>
            <a:r>
              <a:rPr lang="en-US" dirty="0"/>
              <a:t>Streamlining</a:t>
            </a:r>
          </a:p>
          <a:p>
            <a:r>
              <a:rPr lang="en-US" dirty="0"/>
              <a:t>Foreign Military Sales</a:t>
            </a:r>
          </a:p>
          <a:p>
            <a:endParaRPr lang="en-US" dirty="0"/>
          </a:p>
          <a:p>
            <a:endParaRPr lang="en-US" dirty="0"/>
          </a:p>
          <a:p>
            <a:endParaRPr lang="en-US" dirty="0"/>
          </a:p>
          <a:p>
            <a:endParaRPr lang="en-US" dirty="0"/>
          </a:p>
        </p:txBody>
      </p:sp>
      <p:sp>
        <p:nvSpPr>
          <p:cNvPr id="7" name="Content Placeholder 6">
            <a:extLst>
              <a:ext uri="{FF2B5EF4-FFF2-40B4-BE49-F238E27FC236}">
                <a16:creationId xmlns:a16="http://schemas.microsoft.com/office/drawing/2014/main" id="{457125CE-B6C0-4279-A941-5AA3C5094152}"/>
              </a:ext>
            </a:extLst>
          </p:cNvPr>
          <p:cNvSpPr>
            <a:spLocks noGrp="1"/>
          </p:cNvSpPr>
          <p:nvPr>
            <p:ph sz="half" idx="2"/>
          </p:nvPr>
        </p:nvSpPr>
        <p:spPr/>
        <p:txBody>
          <a:bodyPr>
            <a:normAutofit/>
          </a:bodyPr>
          <a:lstStyle/>
          <a:p>
            <a:r>
              <a:rPr lang="en-US" dirty="0"/>
              <a:t>Small Business</a:t>
            </a:r>
          </a:p>
          <a:p>
            <a:r>
              <a:rPr lang="en-US" dirty="0"/>
              <a:t>Bid Protests</a:t>
            </a:r>
          </a:p>
          <a:p>
            <a:r>
              <a:rPr lang="en-US" dirty="0"/>
              <a:t>Security Reform</a:t>
            </a:r>
          </a:p>
          <a:p>
            <a:r>
              <a:rPr lang="en-US" dirty="0"/>
              <a:t>Miscellaneous</a:t>
            </a:r>
          </a:p>
          <a:p>
            <a:endParaRPr lang="en-US" dirty="0"/>
          </a:p>
        </p:txBody>
      </p:sp>
      <p:sp>
        <p:nvSpPr>
          <p:cNvPr id="2" name="Slide Number Placeholder 1">
            <a:extLst>
              <a:ext uri="{FF2B5EF4-FFF2-40B4-BE49-F238E27FC236}">
                <a16:creationId xmlns:a16="http://schemas.microsoft.com/office/drawing/2014/main" id="{CDA2C7DA-38FD-4759-85F9-DE1CDD805AD8}"/>
              </a:ext>
            </a:extLst>
          </p:cNvPr>
          <p:cNvSpPr>
            <a:spLocks noGrp="1"/>
          </p:cNvSpPr>
          <p:nvPr>
            <p:ph type="sldNum" sz="quarter" idx="12"/>
          </p:nvPr>
        </p:nvSpPr>
        <p:spPr/>
        <p:txBody>
          <a:bodyPr/>
          <a:lstStyle/>
          <a:p>
            <a:fld id="{B715CB5C-FA2A-4B17-8BA5-2DB4B77A69FC}" type="slidenum">
              <a:rPr lang="en-US" smtClean="0"/>
              <a:t>6</a:t>
            </a:fld>
            <a:endParaRPr lang="en-US"/>
          </a:p>
        </p:txBody>
      </p:sp>
    </p:spTree>
    <p:extLst>
      <p:ext uri="{BB962C8B-B14F-4D97-AF65-F5344CB8AC3E}">
        <p14:creationId xmlns:p14="http://schemas.microsoft.com/office/powerpoint/2010/main" val="3187925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fontScale="92500"/>
          </a:bodyPr>
          <a:lstStyle/>
          <a:p>
            <a:r>
              <a:rPr lang="en-US" dirty="0"/>
              <a:t>Sec. 817. Modification to purchase threshold exception for Berry Amendment (S814)</a:t>
            </a:r>
          </a:p>
          <a:p>
            <a:pPr lvl="1"/>
            <a:r>
              <a:rPr lang="en-US" dirty="0"/>
              <a:t>Amends the Berry Amendment (10 USC 2533a), lowering the threshold for triggering domestic sourcing requirements, from the Simplified Acquisition Threshold ($250,000) to $150,000 (inflation-adjusted every 5 years)</a:t>
            </a:r>
          </a:p>
          <a:p>
            <a:pPr lvl="1"/>
            <a:endParaRPr lang="en-US" dirty="0"/>
          </a:p>
          <a:p>
            <a:pPr eaLnBrk="0" fontAlgn="base" hangingPunct="0">
              <a:lnSpc>
                <a:spcPct val="100000"/>
              </a:lnSpc>
              <a:spcBef>
                <a:spcPct val="0"/>
              </a:spcBef>
              <a:spcAft>
                <a:spcPct val="0"/>
              </a:spcAft>
            </a:pPr>
            <a:r>
              <a:rPr lang="en-US" dirty="0"/>
              <a:t>Sec. 819. Modification to </a:t>
            </a:r>
            <a:r>
              <a:rPr lang="en-US" altLang="en-US" dirty="0"/>
              <a:t>mitigating risks related to foreign ownership, control, or influence of DoD contractors and subcontractors (S5894) </a:t>
            </a:r>
          </a:p>
          <a:p>
            <a:pPr lvl="1"/>
            <a:r>
              <a:rPr lang="en-US" dirty="0"/>
              <a:t>Amends sec. 847 of the FY20 NDAA (to mitigate risks from foreign beneficial ownership) by requiring DoD to periodically assess contractor compliance with FOCI disclosure requirements and create procedures for addressing relevant changes in ownership</a:t>
            </a:r>
          </a:p>
          <a:p>
            <a:pPr lvl="1"/>
            <a:r>
              <a:rPr lang="en-US" dirty="0"/>
              <a:t>Requires DoD to revise policies and training by July 1, 2021, to implement sec. 847</a:t>
            </a:r>
          </a:p>
          <a:p>
            <a:pPr lvl="1"/>
            <a:endParaRPr lang="en-US" dirty="0">
              <a:highlight>
                <a:srgbClr val="00FF00"/>
              </a:highlight>
            </a:endParaRPr>
          </a:p>
          <a:p>
            <a:pPr lvl="1"/>
            <a:endParaRPr lang="en-US" dirty="0"/>
          </a:p>
          <a:p>
            <a:pPr lvl="1"/>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2F9E0FB6-36F6-4E31-A460-0D27A27590BD}"/>
              </a:ext>
            </a:extLst>
          </p:cNvPr>
          <p:cNvSpPr>
            <a:spLocks noGrp="1"/>
          </p:cNvSpPr>
          <p:nvPr>
            <p:ph type="sldNum" sz="quarter" idx="12"/>
          </p:nvPr>
        </p:nvSpPr>
        <p:spPr/>
        <p:txBody>
          <a:bodyPr/>
          <a:lstStyle/>
          <a:p>
            <a:fld id="{B715CB5C-FA2A-4B17-8BA5-2DB4B77A69FC}" type="slidenum">
              <a:rPr lang="en-US" smtClean="0"/>
              <a:t>7</a:t>
            </a:fld>
            <a:endParaRPr lang="en-US"/>
          </a:p>
        </p:txBody>
      </p:sp>
    </p:spTree>
    <p:extLst>
      <p:ext uri="{BB962C8B-B14F-4D97-AF65-F5344CB8AC3E}">
        <p14:creationId xmlns:p14="http://schemas.microsoft.com/office/powerpoint/2010/main" val="2958086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normAutofit/>
          </a:bodyPr>
          <a:lstStyle/>
          <a:p>
            <a:r>
              <a:rPr lang="en-US" dirty="0"/>
              <a:t>Industrial Base</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4889211"/>
          </a:xfrm>
        </p:spPr>
        <p:txBody>
          <a:bodyPr>
            <a:normAutofit fontScale="77500" lnSpcReduction="20000"/>
          </a:bodyPr>
          <a:lstStyle/>
          <a:p>
            <a:r>
              <a:rPr lang="en-US" dirty="0"/>
              <a:t>Sec. 844. Expansion of the prohibition on acquiring certain metal products (H822/H1782)</a:t>
            </a:r>
            <a:r>
              <a:rPr lang="en-US" b="1" dirty="0"/>
              <a:t> </a:t>
            </a:r>
          </a:p>
          <a:p>
            <a:pPr lvl="1"/>
            <a:r>
              <a:rPr lang="en-US" dirty="0"/>
              <a:t>Amends 10 USC 2533c by prohibiting acquisition of certain materials that are “</a:t>
            </a:r>
            <a:r>
              <a:rPr lang="en-US" dirty="0">
                <a:solidFill>
                  <a:srgbClr val="FF0000"/>
                </a:solidFill>
              </a:rPr>
              <a:t>mined, refined, separated, </a:t>
            </a:r>
            <a:r>
              <a:rPr lang="en-US" dirty="0"/>
              <a:t>melted or produced” in Russia, N. Korea, China, or Iran (</a:t>
            </a:r>
            <a:r>
              <a:rPr lang="en-US" dirty="0">
                <a:solidFill>
                  <a:srgbClr val="FF0000"/>
                </a:solidFill>
              </a:rPr>
              <a:t>additions in red</a:t>
            </a:r>
            <a:r>
              <a:rPr lang="en-US" dirty="0"/>
              <a:t>), effective 5 years from date of enactment</a:t>
            </a:r>
          </a:p>
          <a:p>
            <a:pPr lvl="1"/>
            <a:r>
              <a:rPr lang="en-US" dirty="0"/>
              <a:t>Would extend the prohibition of buying COTS end-items that are 50% or more of tungsten to apply to all covered materials </a:t>
            </a:r>
          </a:p>
          <a:p>
            <a:pPr lvl="1"/>
            <a:endParaRPr lang="en-US" dirty="0"/>
          </a:p>
          <a:p>
            <a:r>
              <a:rPr lang="en-US" dirty="0"/>
              <a:t>Sec. 845. Limitations on procurement of non-U.S. goods (H823/S812/S5812)</a:t>
            </a:r>
          </a:p>
          <a:p>
            <a:pPr lvl="1"/>
            <a:r>
              <a:rPr lang="en-US" dirty="0"/>
              <a:t>Amends 10 USC 2534 (requiring certain items to be purchased from the National Technology and Industrial Base-NTIB) by limiting, altering, and adding preferences for a variety of ship and auxiliary ship components</a:t>
            </a:r>
          </a:p>
          <a:p>
            <a:pPr lvl="1"/>
            <a:endParaRPr lang="en-US" dirty="0"/>
          </a:p>
          <a:p>
            <a:r>
              <a:rPr lang="en-US" dirty="0"/>
              <a:t>Sec. 848. Supply of strategic and critical materials for DoD (H824/S809) </a:t>
            </a:r>
          </a:p>
          <a:p>
            <a:pPr lvl="1"/>
            <a:r>
              <a:rPr lang="en-US" dirty="0"/>
              <a:t>Requires DoD, to the extent practicable, to procure strategic and critical materials (not defined) from the following sources, in order of preference: domestic sources, NTIB, other sources </a:t>
            </a:r>
          </a:p>
          <a:p>
            <a:pPr lvl="1"/>
            <a:r>
              <a:rPr lang="en-US" dirty="0"/>
              <a:t>Requires DoD to pursue goals to ensure secure sources of supply for strategic and critical materials by January 1, 2035 </a:t>
            </a:r>
          </a:p>
          <a:p>
            <a:pPr marL="457200" lvl="1" indent="0">
              <a:buNone/>
            </a:pPr>
            <a:endParaRPr lang="en-US" dirty="0"/>
          </a:p>
          <a:p>
            <a:pPr lvl="1"/>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700DC5F8-A9FF-41A6-A306-2628DA08FE79}"/>
              </a:ext>
            </a:extLst>
          </p:cNvPr>
          <p:cNvSpPr>
            <a:spLocks noGrp="1"/>
          </p:cNvSpPr>
          <p:nvPr>
            <p:ph type="sldNum" sz="quarter" idx="12"/>
          </p:nvPr>
        </p:nvSpPr>
        <p:spPr/>
        <p:txBody>
          <a:bodyPr/>
          <a:lstStyle/>
          <a:p>
            <a:fld id="{B715CB5C-FA2A-4B17-8BA5-2DB4B77A69FC}" type="slidenum">
              <a:rPr lang="en-US" smtClean="0"/>
              <a:t>8</a:t>
            </a:fld>
            <a:endParaRPr lang="en-US"/>
          </a:p>
        </p:txBody>
      </p:sp>
      <p:sp>
        <p:nvSpPr>
          <p:cNvPr id="5" name="Oval 4">
            <a:extLst>
              <a:ext uri="{FF2B5EF4-FFF2-40B4-BE49-F238E27FC236}">
                <a16:creationId xmlns:a16="http://schemas.microsoft.com/office/drawing/2014/main" id="{014EE3F4-36F2-4C9A-B0E0-8FA67FB035BF}"/>
              </a:ext>
            </a:extLst>
          </p:cNvPr>
          <p:cNvSpPr/>
          <p:nvPr/>
        </p:nvSpPr>
        <p:spPr>
          <a:xfrm>
            <a:off x="4753069" y="1885050"/>
            <a:ext cx="3730028" cy="640867"/>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B62CC4B-D54C-4191-B6C8-BF9FFCB8F3A4}"/>
              </a:ext>
            </a:extLst>
          </p:cNvPr>
          <p:cNvSpPr/>
          <p:nvPr/>
        </p:nvSpPr>
        <p:spPr>
          <a:xfrm>
            <a:off x="6369112" y="4970556"/>
            <a:ext cx="4227969" cy="640867"/>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080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697308" cy="4889211"/>
          </a:xfrm>
        </p:spPr>
        <p:txBody>
          <a:bodyPr>
            <a:normAutofit fontScale="70000" lnSpcReduction="20000"/>
          </a:bodyPr>
          <a:lstStyle/>
          <a:p>
            <a:r>
              <a:rPr lang="en-US" dirty="0"/>
              <a:t>Sec. 885. Disclosure of beneficial ownership in database for federal agency contract and grant officers (H815)</a:t>
            </a:r>
          </a:p>
          <a:p>
            <a:pPr lvl="1"/>
            <a:r>
              <a:rPr lang="en-US" dirty="0"/>
              <a:t>Amends 41 USC 2313 concerning examination of contractor records to require contractors' beneficial ownership information to be included in the database used by federal agency contract and grant officers (maintained by GSA) for responsibility determinations</a:t>
            </a:r>
          </a:p>
          <a:p>
            <a:pPr lvl="1"/>
            <a:endParaRPr lang="en-US" dirty="0"/>
          </a:p>
          <a:p>
            <a:r>
              <a:rPr lang="en-US" dirty="0"/>
              <a:t>Sec. 891. Waivers of certain conditions for progress payments under </a:t>
            </a:r>
            <a:r>
              <a:rPr lang="en-US" dirty="0" err="1"/>
              <a:t>undefinitized</a:t>
            </a:r>
            <a:r>
              <a:rPr lang="en-US" dirty="0"/>
              <a:t> contracts (UCA) during COVID-19 (S5841)</a:t>
            </a:r>
          </a:p>
          <a:p>
            <a:pPr lvl="1"/>
            <a:r>
              <a:rPr lang="en-US" dirty="0"/>
              <a:t>Allows DoD to waive the 10 USC 2307 prohibition on making progress payments for more than 80% of work accomplished prior to the contract being definitized during COVID-19 if:</a:t>
            </a:r>
          </a:p>
          <a:p>
            <a:pPr lvl="2"/>
            <a:r>
              <a:rPr lang="en-US" dirty="0"/>
              <a:t>The UCA has not been definitized for 180 days from the contract start date and DoD certifies to Congress that the UCA will be definitized within 60 days of the waiver being issued</a:t>
            </a:r>
          </a:p>
          <a:p>
            <a:pPr lvl="2"/>
            <a:r>
              <a:rPr lang="en-US" dirty="0"/>
              <a:t>A contractor that previously received increased progress payments for a contract that is not a UCA demonstrates that such increased progress payments were promptly provided to subcontractors, small businesses, or suppliers</a:t>
            </a:r>
          </a:p>
          <a:p>
            <a:pPr lvl="1"/>
            <a:r>
              <a:rPr lang="en-US" dirty="0"/>
              <a:t>Conference report requires GAO to assess the extent to which DoD is ensuring that increased progress payments are flowing to subcontractors and suppliers</a:t>
            </a:r>
          </a:p>
          <a:p>
            <a:pPr lvl="1"/>
            <a:endParaRPr lang="en-US" dirty="0"/>
          </a:p>
          <a:p>
            <a:r>
              <a:rPr lang="en-US" dirty="0"/>
              <a:t>Sec. 1603. Requirement to buy certain satellite component from NTIB (H1602/S813)</a:t>
            </a:r>
          </a:p>
          <a:p>
            <a:pPr lvl="1"/>
            <a:r>
              <a:rPr lang="en-US" dirty="0"/>
              <a:t>Amends 10 USC 2534 concerning miscellaneous sourcing requirements to require star tracker in satellites &gt;400 lbs. to be purchased from NTIB sources for programs that have not received Milestone A approval prior to October 1, 2021</a:t>
            </a:r>
          </a:p>
          <a:p>
            <a:pPr lvl="1"/>
            <a:endParaRPr lang="en-US" dirty="0"/>
          </a:p>
          <a:p>
            <a:pPr lvl="1"/>
            <a:endParaRPr lang="en-US" dirty="0"/>
          </a:p>
          <a:p>
            <a:pPr lvl="1"/>
            <a:endParaRPr lang="en-US" dirty="0">
              <a:highlight>
                <a:srgbClr val="00FF00"/>
              </a:highlight>
            </a:endParaRPr>
          </a:p>
        </p:txBody>
      </p:sp>
      <p:sp>
        <p:nvSpPr>
          <p:cNvPr id="4" name="Slide Number Placeholder 3">
            <a:extLst>
              <a:ext uri="{FF2B5EF4-FFF2-40B4-BE49-F238E27FC236}">
                <a16:creationId xmlns:a16="http://schemas.microsoft.com/office/drawing/2014/main" id="{C597A97E-7CB0-4812-B14D-8A4C65F8BFEA}"/>
              </a:ext>
            </a:extLst>
          </p:cNvPr>
          <p:cNvSpPr>
            <a:spLocks noGrp="1"/>
          </p:cNvSpPr>
          <p:nvPr>
            <p:ph type="sldNum" sz="quarter" idx="12"/>
          </p:nvPr>
        </p:nvSpPr>
        <p:spPr/>
        <p:txBody>
          <a:bodyPr/>
          <a:lstStyle/>
          <a:p>
            <a:fld id="{B715CB5C-FA2A-4B17-8BA5-2DB4B77A69FC}" type="slidenum">
              <a:rPr lang="en-US" smtClean="0"/>
              <a:t>9</a:t>
            </a:fld>
            <a:endParaRPr lang="en-US"/>
          </a:p>
        </p:txBody>
      </p:sp>
    </p:spTree>
    <p:extLst>
      <p:ext uri="{BB962C8B-B14F-4D97-AF65-F5344CB8AC3E}">
        <p14:creationId xmlns:p14="http://schemas.microsoft.com/office/powerpoint/2010/main" val="1306788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14556</TotalTime>
  <Words>5418</Words>
  <Application>Microsoft Office PowerPoint</Application>
  <PresentationFormat>Widescreen</PresentationFormat>
  <Paragraphs>450</Paragraphs>
  <Slides>46</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Calibri Light</vt:lpstr>
      <vt:lpstr>Times New Roman</vt:lpstr>
      <vt:lpstr>Office Theme</vt:lpstr>
      <vt:lpstr>Legislative and Regulatory Update </vt:lpstr>
      <vt:lpstr>WILLIAM M. (MAC) THORNBERRY NATIONAL DEFENSE AUTHORIZATION ACT FOR FISCAL YEAR 2021  (PL 116-283)</vt:lpstr>
      <vt:lpstr>The FY21 NDAA</vt:lpstr>
      <vt:lpstr>FY21 NDAA Overview</vt:lpstr>
      <vt:lpstr>FY21 NDAA Overview</vt:lpstr>
      <vt:lpstr>NDAA Acquisition Issue Categories </vt:lpstr>
      <vt:lpstr>Industrial Base</vt:lpstr>
      <vt:lpstr>Industrial Base</vt:lpstr>
      <vt:lpstr>Industrial Base </vt:lpstr>
      <vt:lpstr>Industrial Base – Provisions Dropped</vt:lpstr>
      <vt:lpstr>Industrial Base – Cybersecurity</vt:lpstr>
      <vt:lpstr>PowerPoint Presentation</vt:lpstr>
      <vt:lpstr>Industrial Base – Cybersecurity</vt:lpstr>
      <vt:lpstr>Industrial Base – Cybersecurity</vt:lpstr>
      <vt:lpstr>Industrial Base/Cybersecurity – Provisions Dropped</vt:lpstr>
      <vt:lpstr>Industrial Base – Elevating Officials</vt:lpstr>
      <vt:lpstr>Software</vt:lpstr>
      <vt:lpstr>Software</vt:lpstr>
      <vt:lpstr>Sustainment  </vt:lpstr>
      <vt:lpstr>Sustainment  </vt:lpstr>
      <vt:lpstr>Intellectual Property</vt:lpstr>
      <vt:lpstr>Intellectual Property</vt:lpstr>
      <vt:lpstr>Commercial Items </vt:lpstr>
      <vt:lpstr>Commercial Items – Not Adopted</vt:lpstr>
      <vt:lpstr>Streamlining</vt:lpstr>
      <vt:lpstr>Streamlining</vt:lpstr>
      <vt:lpstr>Streamlining – Provisions Dropped</vt:lpstr>
      <vt:lpstr>Foreign Military Sales</vt:lpstr>
      <vt:lpstr>Small Business</vt:lpstr>
      <vt:lpstr>Small Business</vt:lpstr>
      <vt:lpstr>Bid Protests</vt:lpstr>
      <vt:lpstr>Security Clearance Reform</vt:lpstr>
      <vt:lpstr>Security Clearance Reform – Provisions Dropped  </vt:lpstr>
      <vt:lpstr>Miscellaneous</vt:lpstr>
      <vt:lpstr>Miscellaneous</vt:lpstr>
      <vt:lpstr>Miscellaneous – Provisions Dropped</vt:lpstr>
      <vt:lpstr>Reorganization of Defense Acquisition Statutes</vt:lpstr>
      <vt:lpstr>Consolidated Appropriations Act, 2021 (PL 115-260)</vt:lpstr>
      <vt:lpstr>What will the FY 2022 NDAA look like?</vt:lpstr>
      <vt:lpstr>Regulatory Updates</vt:lpstr>
      <vt:lpstr>Regulatory Landscape</vt:lpstr>
      <vt:lpstr>Now what? – Breaks and Continuities</vt:lpstr>
      <vt:lpstr>DoD – New Approaches to Reform</vt:lpstr>
      <vt:lpstr>Defense Strategy Trends</vt:lpstr>
      <vt:lpstr>The New Congress</vt:lpstr>
      <vt:lpstr>What questions do you have for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review of acquisition policy provisions in the pending FY19 National Defense Authorization Act</dc:title>
  <dc:creator>Jon Etherton</dc:creator>
  <cp:lastModifiedBy>Moshe Schwartz</cp:lastModifiedBy>
  <cp:revision>462</cp:revision>
  <cp:lastPrinted>2018-06-26T17:58:22Z</cp:lastPrinted>
  <dcterms:created xsi:type="dcterms:W3CDTF">2018-06-12T17:56:32Z</dcterms:created>
  <dcterms:modified xsi:type="dcterms:W3CDTF">2023-08-14T18:18:44Z</dcterms:modified>
</cp:coreProperties>
</file>