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48" r:id="rId1"/>
  </p:sldMasterIdLst>
  <p:notesMasterIdLst>
    <p:notesMasterId r:id="rId40"/>
  </p:notesMasterIdLst>
  <p:sldIdLst>
    <p:sldId id="256" r:id="rId2"/>
    <p:sldId id="257" r:id="rId3"/>
    <p:sldId id="287" r:id="rId4"/>
    <p:sldId id="6815" r:id="rId5"/>
    <p:sldId id="290" r:id="rId6"/>
    <p:sldId id="298" r:id="rId7"/>
    <p:sldId id="299" r:id="rId8"/>
    <p:sldId id="338" r:id="rId9"/>
    <p:sldId id="302" r:id="rId10"/>
    <p:sldId id="323" r:id="rId11"/>
    <p:sldId id="261" r:id="rId12"/>
    <p:sldId id="339" r:id="rId13"/>
    <p:sldId id="293" r:id="rId14"/>
    <p:sldId id="309" r:id="rId15"/>
    <p:sldId id="307" r:id="rId16"/>
    <p:sldId id="325" r:id="rId17"/>
    <p:sldId id="343" r:id="rId18"/>
    <p:sldId id="303" r:id="rId19"/>
    <p:sldId id="324" r:id="rId20"/>
    <p:sldId id="297" r:id="rId21"/>
    <p:sldId id="330" r:id="rId22"/>
    <p:sldId id="316" r:id="rId23"/>
    <p:sldId id="337" r:id="rId24"/>
    <p:sldId id="315" r:id="rId25"/>
    <p:sldId id="314" r:id="rId26"/>
    <p:sldId id="301" r:id="rId27"/>
    <p:sldId id="319" r:id="rId28"/>
    <p:sldId id="6812" r:id="rId29"/>
    <p:sldId id="308" r:id="rId30"/>
    <p:sldId id="342" r:id="rId31"/>
    <p:sldId id="300" r:id="rId32"/>
    <p:sldId id="310" r:id="rId33"/>
    <p:sldId id="344" r:id="rId34"/>
    <p:sldId id="304" r:id="rId35"/>
    <p:sldId id="317" r:id="rId36"/>
    <p:sldId id="327" r:id="rId37"/>
    <p:sldId id="340" r:id="rId38"/>
    <p:sldId id="372" r:id="rId3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she Schwartz" initials="MS" lastIdx="1" clrIdx="0">
    <p:extLst>
      <p:ext uri="{19B8F6BF-5375-455C-9EA6-DF929625EA0E}">
        <p15:presenceInfo xmlns:p15="http://schemas.microsoft.com/office/powerpoint/2012/main" userId="S::moshe@ethertonandassociates.com::9b1c119c-4bf8-4d0f-9c90-c1b261abb4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892" autoAdjust="0"/>
    <p:restoredTop sz="75559" autoAdjust="0"/>
  </p:normalViewPr>
  <p:slideViewPr>
    <p:cSldViewPr snapToGrid="0">
      <p:cViewPr varScale="1">
        <p:scale>
          <a:sx n="85" d="100"/>
          <a:sy n="85" d="100"/>
        </p:scale>
        <p:origin x="331" y="40"/>
      </p:cViewPr>
      <p:guideLst/>
    </p:cSldViewPr>
  </p:slideViewPr>
  <p:notesTextViewPr>
    <p:cViewPr>
      <p:scale>
        <a:sx n="1" d="1"/>
        <a:sy n="1" d="1"/>
      </p:scale>
      <p:origin x="0" y="0"/>
    </p:cViewPr>
  </p:notesTextViewPr>
  <p:notesViewPr>
    <p:cSldViewPr snapToGrid="0">
      <p:cViewPr varScale="1">
        <p:scale>
          <a:sx n="84" d="100"/>
          <a:sy n="84" d="100"/>
        </p:scale>
        <p:origin x="3870"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FF94124B-372E-4AB9-A602-AEAA2EE4524C}" type="datetimeFigureOut">
              <a:rPr lang="en-US" smtClean="0"/>
              <a:t>8/14/2023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7234EDFA-B5FD-4452-AE6C-2482C0AF277E}" type="slidenum">
              <a:rPr lang="en-US" smtClean="0"/>
              <a:t>‹#›</a:t>
            </a:fld>
            <a:endParaRPr lang="en-US"/>
          </a:p>
        </p:txBody>
      </p:sp>
    </p:spTree>
    <p:extLst>
      <p:ext uri="{BB962C8B-B14F-4D97-AF65-F5344CB8AC3E}">
        <p14:creationId xmlns:p14="http://schemas.microsoft.com/office/powerpoint/2010/main" val="2959995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were a number of domestic sourcing provisions in the House version of the NDAA</a:t>
            </a:r>
          </a:p>
        </p:txBody>
      </p:sp>
      <p:sp>
        <p:nvSpPr>
          <p:cNvPr id="4" name="Slide Number Placeholder 3"/>
          <p:cNvSpPr>
            <a:spLocks noGrp="1"/>
          </p:cNvSpPr>
          <p:nvPr>
            <p:ph type="sldNum" sz="quarter" idx="5"/>
          </p:nvPr>
        </p:nvSpPr>
        <p:spPr/>
        <p:txBody>
          <a:bodyPr/>
          <a:lstStyle/>
          <a:p>
            <a:fld id="{7234EDFA-B5FD-4452-AE6C-2482C0AF277E}" type="slidenum">
              <a:rPr lang="en-US" smtClean="0"/>
              <a:t>5</a:t>
            </a:fld>
            <a:endParaRPr lang="en-US"/>
          </a:p>
        </p:txBody>
      </p:sp>
    </p:spTree>
    <p:extLst>
      <p:ext uri="{BB962C8B-B14F-4D97-AF65-F5344CB8AC3E}">
        <p14:creationId xmlns:p14="http://schemas.microsoft.com/office/powerpoint/2010/main" val="1104467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334 – administration is working this </a:t>
            </a:r>
          </a:p>
        </p:txBody>
      </p:sp>
      <p:sp>
        <p:nvSpPr>
          <p:cNvPr id="4" name="Slide Number Placeholder 3"/>
          <p:cNvSpPr>
            <a:spLocks noGrp="1"/>
          </p:cNvSpPr>
          <p:nvPr>
            <p:ph type="sldNum" sz="quarter" idx="5"/>
          </p:nvPr>
        </p:nvSpPr>
        <p:spPr/>
        <p:txBody>
          <a:bodyPr/>
          <a:lstStyle/>
          <a:p>
            <a:fld id="{7234EDFA-B5FD-4452-AE6C-2482C0AF277E}" type="slidenum">
              <a:rPr lang="en-US" smtClean="0"/>
              <a:t>34</a:t>
            </a:fld>
            <a:endParaRPr lang="en-US"/>
          </a:p>
        </p:txBody>
      </p:sp>
    </p:spTree>
    <p:extLst>
      <p:ext uri="{BB962C8B-B14F-4D97-AF65-F5344CB8AC3E}">
        <p14:creationId xmlns:p14="http://schemas.microsoft.com/office/powerpoint/2010/main" val="1569122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Norcross</a:t>
            </a:r>
          </a:p>
        </p:txBody>
      </p:sp>
      <p:sp>
        <p:nvSpPr>
          <p:cNvPr id="4" name="Slide Number Placeholder 3"/>
          <p:cNvSpPr>
            <a:spLocks noGrp="1"/>
          </p:cNvSpPr>
          <p:nvPr>
            <p:ph type="sldNum" sz="quarter" idx="5"/>
          </p:nvPr>
        </p:nvSpPr>
        <p:spPr/>
        <p:txBody>
          <a:bodyPr/>
          <a:lstStyle/>
          <a:p>
            <a:fld id="{7234EDFA-B5FD-4452-AE6C-2482C0AF277E}" type="slidenum">
              <a:rPr lang="en-US" smtClean="0"/>
              <a:t>8</a:t>
            </a:fld>
            <a:endParaRPr lang="en-US"/>
          </a:p>
        </p:txBody>
      </p:sp>
    </p:spTree>
    <p:extLst>
      <p:ext uri="{BB962C8B-B14F-4D97-AF65-F5344CB8AC3E}">
        <p14:creationId xmlns:p14="http://schemas.microsoft.com/office/powerpoint/2010/main" val="143752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China provisions </a:t>
            </a:r>
          </a:p>
        </p:txBody>
      </p:sp>
      <p:sp>
        <p:nvSpPr>
          <p:cNvPr id="4" name="Slide Number Placeholder 3"/>
          <p:cNvSpPr>
            <a:spLocks noGrp="1"/>
          </p:cNvSpPr>
          <p:nvPr>
            <p:ph type="sldNum" sz="quarter" idx="5"/>
          </p:nvPr>
        </p:nvSpPr>
        <p:spPr/>
        <p:txBody>
          <a:bodyPr/>
          <a:lstStyle/>
          <a:p>
            <a:fld id="{7234EDFA-B5FD-4452-AE6C-2482C0AF277E}" type="slidenum">
              <a:rPr lang="en-US" smtClean="0"/>
              <a:t>10</a:t>
            </a:fld>
            <a:endParaRPr lang="en-US"/>
          </a:p>
        </p:txBody>
      </p:sp>
    </p:spTree>
    <p:extLst>
      <p:ext uri="{BB962C8B-B14F-4D97-AF65-F5344CB8AC3E}">
        <p14:creationId xmlns:p14="http://schemas.microsoft.com/office/powerpoint/2010/main" val="1818571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Slipping the implementation date, allowing for rule exempting commercial products and services, and COTS</a:t>
            </a:r>
          </a:p>
        </p:txBody>
      </p:sp>
      <p:sp>
        <p:nvSpPr>
          <p:cNvPr id="4" name="Slide Number Placeholder 3"/>
          <p:cNvSpPr>
            <a:spLocks noGrp="1"/>
          </p:cNvSpPr>
          <p:nvPr>
            <p:ph type="sldNum" sz="quarter" idx="5"/>
          </p:nvPr>
        </p:nvSpPr>
        <p:spPr/>
        <p:txBody>
          <a:bodyPr/>
          <a:lstStyle/>
          <a:p>
            <a:fld id="{7234EDFA-B5FD-4452-AE6C-2482C0AF277E}" type="slidenum">
              <a:rPr lang="en-US" smtClean="0"/>
              <a:t>11</a:t>
            </a:fld>
            <a:endParaRPr lang="en-US"/>
          </a:p>
        </p:txBody>
      </p:sp>
    </p:spTree>
    <p:extLst>
      <p:ext uri="{BB962C8B-B14F-4D97-AF65-F5344CB8AC3E}">
        <p14:creationId xmlns:p14="http://schemas.microsoft.com/office/powerpoint/2010/main" val="2245063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Homeland Security voted out a FedRAMP bill yesterday S. 3099; it already passed the House HR 21</a:t>
            </a:r>
          </a:p>
        </p:txBody>
      </p:sp>
      <p:sp>
        <p:nvSpPr>
          <p:cNvPr id="4" name="Slide Number Placeholder 3"/>
          <p:cNvSpPr>
            <a:spLocks noGrp="1"/>
          </p:cNvSpPr>
          <p:nvPr>
            <p:ph type="sldNum" sz="quarter" idx="5"/>
          </p:nvPr>
        </p:nvSpPr>
        <p:spPr/>
        <p:txBody>
          <a:bodyPr/>
          <a:lstStyle/>
          <a:p>
            <a:fld id="{7234EDFA-B5FD-4452-AE6C-2482C0AF277E}" type="slidenum">
              <a:rPr lang="en-US" smtClean="0"/>
              <a:t>17</a:t>
            </a:fld>
            <a:endParaRPr lang="en-US"/>
          </a:p>
        </p:txBody>
      </p:sp>
    </p:spTree>
    <p:extLst>
      <p:ext uri="{BB962C8B-B14F-4D97-AF65-F5344CB8AC3E}">
        <p14:creationId xmlns:p14="http://schemas.microsoft.com/office/powerpoint/2010/main" val="1263579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Setting up future action on OTAs</a:t>
            </a:r>
          </a:p>
        </p:txBody>
      </p:sp>
      <p:sp>
        <p:nvSpPr>
          <p:cNvPr id="4" name="Slide Number Placeholder 3"/>
          <p:cNvSpPr>
            <a:spLocks noGrp="1"/>
          </p:cNvSpPr>
          <p:nvPr>
            <p:ph type="sldNum" sz="quarter" idx="5"/>
          </p:nvPr>
        </p:nvSpPr>
        <p:spPr/>
        <p:txBody>
          <a:bodyPr/>
          <a:lstStyle/>
          <a:p>
            <a:fld id="{7234EDFA-B5FD-4452-AE6C-2482C0AF277E}" type="slidenum">
              <a:rPr lang="en-US" smtClean="0"/>
              <a:t>22</a:t>
            </a:fld>
            <a:endParaRPr lang="en-US"/>
          </a:p>
        </p:txBody>
      </p:sp>
    </p:spTree>
    <p:extLst>
      <p:ext uri="{BB962C8B-B14F-4D97-AF65-F5344CB8AC3E}">
        <p14:creationId xmlns:p14="http://schemas.microsoft.com/office/powerpoint/2010/main" val="3360386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Trying to solve the valley of death with OTAs and other like authorities</a:t>
            </a:r>
          </a:p>
        </p:txBody>
      </p:sp>
      <p:sp>
        <p:nvSpPr>
          <p:cNvPr id="4" name="Slide Number Placeholder 3"/>
          <p:cNvSpPr>
            <a:spLocks noGrp="1"/>
          </p:cNvSpPr>
          <p:nvPr>
            <p:ph type="sldNum" sz="quarter" idx="5"/>
          </p:nvPr>
        </p:nvSpPr>
        <p:spPr/>
        <p:txBody>
          <a:bodyPr/>
          <a:lstStyle/>
          <a:p>
            <a:fld id="{7234EDFA-B5FD-4452-AE6C-2482C0AF277E}" type="slidenum">
              <a:rPr lang="en-US" smtClean="0"/>
              <a:t>24</a:t>
            </a:fld>
            <a:endParaRPr lang="en-US"/>
          </a:p>
        </p:txBody>
      </p:sp>
    </p:spTree>
    <p:extLst>
      <p:ext uri="{BB962C8B-B14F-4D97-AF65-F5344CB8AC3E}">
        <p14:creationId xmlns:p14="http://schemas.microsoft.com/office/powerpoint/2010/main" val="2304683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34EDFA-B5FD-4452-AE6C-2482C0AF277E}" type="slidenum">
              <a:rPr lang="en-US" smtClean="0"/>
              <a:t>31</a:t>
            </a:fld>
            <a:endParaRPr lang="en-US"/>
          </a:p>
        </p:txBody>
      </p:sp>
    </p:spTree>
    <p:extLst>
      <p:ext uri="{BB962C8B-B14F-4D97-AF65-F5344CB8AC3E}">
        <p14:creationId xmlns:p14="http://schemas.microsoft.com/office/powerpoint/2010/main" val="21074021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Expect DoD to corporate. Appropriators and Authorizers not necessarily on the same page here</a:t>
            </a:r>
          </a:p>
          <a:p>
            <a:r>
              <a:rPr lang="en-US" dirty="0"/>
              <a:t>The NDAA authorizes $5 million for the commission </a:t>
            </a:r>
          </a:p>
        </p:txBody>
      </p:sp>
      <p:sp>
        <p:nvSpPr>
          <p:cNvPr id="4" name="Slide Number Placeholder 3"/>
          <p:cNvSpPr>
            <a:spLocks noGrp="1"/>
          </p:cNvSpPr>
          <p:nvPr>
            <p:ph type="sldNum" sz="quarter" idx="5"/>
          </p:nvPr>
        </p:nvSpPr>
        <p:spPr/>
        <p:txBody>
          <a:bodyPr/>
          <a:lstStyle/>
          <a:p>
            <a:fld id="{7234EDFA-B5FD-4452-AE6C-2482C0AF277E}" type="slidenum">
              <a:rPr lang="en-US" smtClean="0"/>
              <a:t>32</a:t>
            </a:fld>
            <a:endParaRPr lang="en-US"/>
          </a:p>
        </p:txBody>
      </p:sp>
    </p:spTree>
    <p:extLst>
      <p:ext uri="{BB962C8B-B14F-4D97-AF65-F5344CB8AC3E}">
        <p14:creationId xmlns:p14="http://schemas.microsoft.com/office/powerpoint/2010/main" val="576348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F46D3-3CFB-4311-A584-741BAC1E45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7EAD1CA-DFD5-4825-BACE-4AC08094A6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3A729B-0104-46DA-B208-16DC1330D833}"/>
              </a:ext>
            </a:extLst>
          </p:cNvPr>
          <p:cNvSpPr>
            <a:spLocks noGrp="1"/>
          </p:cNvSpPr>
          <p:nvPr>
            <p:ph type="dt" sz="half" idx="10"/>
          </p:nvPr>
        </p:nvSpPr>
        <p:spPr/>
        <p:txBody>
          <a:bodyPr/>
          <a:lstStyle/>
          <a:p>
            <a:fld id="{F0EE24C9-5353-437D-8CD6-01065DD82CB2}" type="datetime1">
              <a:rPr lang="en-US" smtClean="0"/>
              <a:t>8/14/2023</a:t>
            </a:fld>
            <a:endParaRPr lang="en-US"/>
          </a:p>
        </p:txBody>
      </p:sp>
      <p:sp>
        <p:nvSpPr>
          <p:cNvPr id="5" name="Footer Placeholder 4">
            <a:extLst>
              <a:ext uri="{FF2B5EF4-FFF2-40B4-BE49-F238E27FC236}">
                <a16:creationId xmlns:a16="http://schemas.microsoft.com/office/drawing/2014/main" id="{B66EBC77-B395-4C7A-B2E1-8DE8FAB9E1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375534-C0C9-40C8-AF72-04262DEFC78F}"/>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2793816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D0FD4-7C15-48A4-8852-10DD638A60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5127D27-6589-4D6B-81B1-51FCDA3C982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0E187F-4570-48A8-A52D-832088576C79}"/>
              </a:ext>
            </a:extLst>
          </p:cNvPr>
          <p:cNvSpPr>
            <a:spLocks noGrp="1"/>
          </p:cNvSpPr>
          <p:nvPr>
            <p:ph type="dt" sz="half" idx="10"/>
          </p:nvPr>
        </p:nvSpPr>
        <p:spPr/>
        <p:txBody>
          <a:bodyPr/>
          <a:lstStyle/>
          <a:p>
            <a:fld id="{641BE467-EE3D-4FF6-A9B8-3429B3FFDE9D}" type="datetime1">
              <a:rPr lang="en-US" smtClean="0"/>
              <a:t>8/14/2023</a:t>
            </a:fld>
            <a:endParaRPr lang="en-US"/>
          </a:p>
        </p:txBody>
      </p:sp>
      <p:sp>
        <p:nvSpPr>
          <p:cNvPr id="5" name="Footer Placeholder 4">
            <a:extLst>
              <a:ext uri="{FF2B5EF4-FFF2-40B4-BE49-F238E27FC236}">
                <a16:creationId xmlns:a16="http://schemas.microsoft.com/office/drawing/2014/main" id="{76D0E2E5-4651-412B-934F-5A1F0C983C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F75AC2-B0D0-4648-93DD-FF461733477A}"/>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271832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20027B-7110-4C62-8EB8-66FD898323D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CE3567-67AF-4923-8626-F5611097845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E3A996-217A-4E30-8A76-336B9F95001D}"/>
              </a:ext>
            </a:extLst>
          </p:cNvPr>
          <p:cNvSpPr>
            <a:spLocks noGrp="1"/>
          </p:cNvSpPr>
          <p:nvPr>
            <p:ph type="dt" sz="half" idx="10"/>
          </p:nvPr>
        </p:nvSpPr>
        <p:spPr/>
        <p:txBody>
          <a:bodyPr/>
          <a:lstStyle/>
          <a:p>
            <a:fld id="{07FF46E1-7697-4481-A018-DBBA656B0780}" type="datetime1">
              <a:rPr lang="en-US" smtClean="0"/>
              <a:t>8/14/2023</a:t>
            </a:fld>
            <a:endParaRPr lang="en-US"/>
          </a:p>
        </p:txBody>
      </p:sp>
      <p:sp>
        <p:nvSpPr>
          <p:cNvPr id="5" name="Footer Placeholder 4">
            <a:extLst>
              <a:ext uri="{FF2B5EF4-FFF2-40B4-BE49-F238E27FC236}">
                <a16:creationId xmlns:a16="http://schemas.microsoft.com/office/drawing/2014/main" id="{0EF11852-D746-4963-BB37-6B946383B9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5E40C9-411F-4E87-A619-F660833EF1BA}"/>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552983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C7A4C-AF00-405C-A4FF-3BA47C1C9B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5F34B-0D0F-4553-82B7-3B8C31D0150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00FE7F-CC72-48F0-BF0C-E7590AF0EB7C}"/>
              </a:ext>
            </a:extLst>
          </p:cNvPr>
          <p:cNvSpPr>
            <a:spLocks noGrp="1"/>
          </p:cNvSpPr>
          <p:nvPr>
            <p:ph type="dt" sz="half" idx="10"/>
          </p:nvPr>
        </p:nvSpPr>
        <p:spPr/>
        <p:txBody>
          <a:bodyPr/>
          <a:lstStyle/>
          <a:p>
            <a:fld id="{6D187B41-A9C5-47DB-B2C4-AA171F2250BB}" type="datetime1">
              <a:rPr lang="en-US" smtClean="0"/>
              <a:t>8/14/2023</a:t>
            </a:fld>
            <a:endParaRPr lang="en-US"/>
          </a:p>
        </p:txBody>
      </p:sp>
      <p:sp>
        <p:nvSpPr>
          <p:cNvPr id="5" name="Footer Placeholder 4">
            <a:extLst>
              <a:ext uri="{FF2B5EF4-FFF2-40B4-BE49-F238E27FC236}">
                <a16:creationId xmlns:a16="http://schemas.microsoft.com/office/drawing/2014/main" id="{DE95F659-2E98-4846-AC6A-243F7D8AF6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39C9B7-5E08-4D0B-8884-08A7E26F3A28}"/>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1278030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8E71C-FCA8-45F4-9C1D-3AE27DF4C3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C2B2B94-1D7F-4756-AFE9-CC2AACC0B6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715D59E-4B62-47B5-B55E-033E5C835BAC}"/>
              </a:ext>
            </a:extLst>
          </p:cNvPr>
          <p:cNvSpPr>
            <a:spLocks noGrp="1"/>
          </p:cNvSpPr>
          <p:nvPr>
            <p:ph type="dt" sz="half" idx="10"/>
          </p:nvPr>
        </p:nvSpPr>
        <p:spPr/>
        <p:txBody>
          <a:bodyPr/>
          <a:lstStyle/>
          <a:p>
            <a:fld id="{31072E49-74A6-46D3-A600-80A7259C5FF2}" type="datetime1">
              <a:rPr lang="en-US" smtClean="0"/>
              <a:t>8/14/2023</a:t>
            </a:fld>
            <a:endParaRPr lang="en-US"/>
          </a:p>
        </p:txBody>
      </p:sp>
      <p:sp>
        <p:nvSpPr>
          <p:cNvPr id="5" name="Footer Placeholder 4">
            <a:extLst>
              <a:ext uri="{FF2B5EF4-FFF2-40B4-BE49-F238E27FC236}">
                <a16:creationId xmlns:a16="http://schemas.microsoft.com/office/drawing/2014/main" id="{E7A8D2B1-8DB1-4EA8-B95E-620AC1B93B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696520-4D18-4132-B62E-ABCA10455C59}"/>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2450134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E3221-9AFC-4C53-83C6-40966606A1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4AFC75-B264-42E8-9A52-AAC836F6508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41659EF-3F09-407A-99B7-AE01BB15D9D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5D49591-5A99-486F-A5BB-16ADCD572D38}"/>
              </a:ext>
            </a:extLst>
          </p:cNvPr>
          <p:cNvSpPr>
            <a:spLocks noGrp="1"/>
          </p:cNvSpPr>
          <p:nvPr>
            <p:ph type="dt" sz="half" idx="10"/>
          </p:nvPr>
        </p:nvSpPr>
        <p:spPr/>
        <p:txBody>
          <a:bodyPr/>
          <a:lstStyle/>
          <a:p>
            <a:fld id="{56B3E70D-F962-4980-9BD2-B04EDCDFE890}" type="datetime1">
              <a:rPr lang="en-US" smtClean="0"/>
              <a:t>8/14/2023</a:t>
            </a:fld>
            <a:endParaRPr lang="en-US"/>
          </a:p>
        </p:txBody>
      </p:sp>
      <p:sp>
        <p:nvSpPr>
          <p:cNvPr id="6" name="Footer Placeholder 5">
            <a:extLst>
              <a:ext uri="{FF2B5EF4-FFF2-40B4-BE49-F238E27FC236}">
                <a16:creationId xmlns:a16="http://schemas.microsoft.com/office/drawing/2014/main" id="{BFE12D93-70A1-46D5-BD42-0BCFF45880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EF2890-04D5-4ACB-AE25-9AB7FC43847D}"/>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3498151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683CC-7B1E-4462-AE89-1E5CFB3AA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8F2C58-59FE-45F0-BE20-699885CD43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BC67DB9-A852-49A5-A6E6-0A726977ABE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E244CE2-ED5A-40CE-9136-54E79E625A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FDF0B2E-D67E-463C-B1E8-C0893C6DBFC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046DD8A-44A9-4288-854A-CFEBCE0927D8}"/>
              </a:ext>
            </a:extLst>
          </p:cNvPr>
          <p:cNvSpPr>
            <a:spLocks noGrp="1"/>
          </p:cNvSpPr>
          <p:nvPr>
            <p:ph type="dt" sz="half" idx="10"/>
          </p:nvPr>
        </p:nvSpPr>
        <p:spPr/>
        <p:txBody>
          <a:bodyPr/>
          <a:lstStyle/>
          <a:p>
            <a:fld id="{87CC421F-CCDF-43D0-9D16-C8839F90ACB1}" type="datetime1">
              <a:rPr lang="en-US" smtClean="0"/>
              <a:t>8/14/2023</a:t>
            </a:fld>
            <a:endParaRPr lang="en-US"/>
          </a:p>
        </p:txBody>
      </p:sp>
      <p:sp>
        <p:nvSpPr>
          <p:cNvPr id="8" name="Footer Placeholder 7">
            <a:extLst>
              <a:ext uri="{FF2B5EF4-FFF2-40B4-BE49-F238E27FC236}">
                <a16:creationId xmlns:a16="http://schemas.microsoft.com/office/drawing/2014/main" id="{CD18C511-5626-45A6-80A6-55DC22B4B6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4AE7EE-6691-483D-ACCD-6828F88354A2}"/>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3370210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D7C23-D1C0-4771-92DD-629FACC807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DD96BFB-8EA2-4E39-8004-1F7696C9743C}"/>
              </a:ext>
            </a:extLst>
          </p:cNvPr>
          <p:cNvSpPr>
            <a:spLocks noGrp="1"/>
          </p:cNvSpPr>
          <p:nvPr>
            <p:ph type="dt" sz="half" idx="10"/>
          </p:nvPr>
        </p:nvSpPr>
        <p:spPr/>
        <p:txBody>
          <a:bodyPr/>
          <a:lstStyle/>
          <a:p>
            <a:fld id="{4CDEC726-20E6-4485-B172-8D77BA16F5C7}" type="datetime1">
              <a:rPr lang="en-US" smtClean="0"/>
              <a:t>8/14/2023</a:t>
            </a:fld>
            <a:endParaRPr lang="en-US"/>
          </a:p>
        </p:txBody>
      </p:sp>
      <p:sp>
        <p:nvSpPr>
          <p:cNvPr id="4" name="Footer Placeholder 3">
            <a:extLst>
              <a:ext uri="{FF2B5EF4-FFF2-40B4-BE49-F238E27FC236}">
                <a16:creationId xmlns:a16="http://schemas.microsoft.com/office/drawing/2014/main" id="{E06753BB-FB51-4702-9ADE-E6F696328A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B6155D4-FD91-47DA-8669-6A3D327E9FA0}"/>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566298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E74E96-CFF8-4250-AA05-0C93709C977A}"/>
              </a:ext>
            </a:extLst>
          </p:cNvPr>
          <p:cNvSpPr>
            <a:spLocks noGrp="1"/>
          </p:cNvSpPr>
          <p:nvPr>
            <p:ph type="dt" sz="half" idx="10"/>
          </p:nvPr>
        </p:nvSpPr>
        <p:spPr/>
        <p:txBody>
          <a:bodyPr/>
          <a:lstStyle/>
          <a:p>
            <a:fld id="{A69F9D5A-9630-483D-80A5-F6D5BA4F6745}" type="datetime1">
              <a:rPr lang="en-US" smtClean="0"/>
              <a:t>8/14/2023</a:t>
            </a:fld>
            <a:endParaRPr lang="en-US"/>
          </a:p>
        </p:txBody>
      </p:sp>
      <p:sp>
        <p:nvSpPr>
          <p:cNvPr id="3" name="Footer Placeholder 2">
            <a:extLst>
              <a:ext uri="{FF2B5EF4-FFF2-40B4-BE49-F238E27FC236}">
                <a16:creationId xmlns:a16="http://schemas.microsoft.com/office/drawing/2014/main" id="{1A23F88A-E4AE-4847-B57F-2D5DC0B2E4A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4FEED2-216C-497D-8A77-4C4D50662C12}"/>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3335788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BAD8A-C847-4B96-B4D0-1E23627FCB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39C9E3-BFCC-4857-9CAB-D5BEFCE618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6280227-7D8C-46AB-8B7F-CC7F26BE6A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C143FA2-4E86-40F8-81C1-30E62E4354C0}"/>
              </a:ext>
            </a:extLst>
          </p:cNvPr>
          <p:cNvSpPr>
            <a:spLocks noGrp="1"/>
          </p:cNvSpPr>
          <p:nvPr>
            <p:ph type="dt" sz="half" idx="10"/>
          </p:nvPr>
        </p:nvSpPr>
        <p:spPr/>
        <p:txBody>
          <a:bodyPr/>
          <a:lstStyle/>
          <a:p>
            <a:fld id="{37FCCF2C-7334-4C69-8669-9638BF577D2E}" type="datetime1">
              <a:rPr lang="en-US" smtClean="0"/>
              <a:t>8/14/2023</a:t>
            </a:fld>
            <a:endParaRPr lang="en-US"/>
          </a:p>
        </p:txBody>
      </p:sp>
      <p:sp>
        <p:nvSpPr>
          <p:cNvPr id="6" name="Footer Placeholder 5">
            <a:extLst>
              <a:ext uri="{FF2B5EF4-FFF2-40B4-BE49-F238E27FC236}">
                <a16:creationId xmlns:a16="http://schemas.microsoft.com/office/drawing/2014/main" id="{02785844-B0D7-4A6F-B03C-C19FEC955E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95C798-C064-41EB-A86B-9B03ECC67E8B}"/>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1089361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C7F79-36F3-4C66-A674-F2865AFADA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B2BDDC5-B698-4295-AC88-B8964B14D3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B015AD2-568C-4D85-9706-F265ABBA86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73C81E7-1412-4F82-B4AC-2FDC663F18C5}"/>
              </a:ext>
            </a:extLst>
          </p:cNvPr>
          <p:cNvSpPr>
            <a:spLocks noGrp="1"/>
          </p:cNvSpPr>
          <p:nvPr>
            <p:ph type="dt" sz="half" idx="10"/>
          </p:nvPr>
        </p:nvSpPr>
        <p:spPr/>
        <p:txBody>
          <a:bodyPr/>
          <a:lstStyle/>
          <a:p>
            <a:fld id="{C4F548D8-F716-418D-A875-A94E54515430}" type="datetime1">
              <a:rPr lang="en-US" smtClean="0"/>
              <a:t>8/14/2023</a:t>
            </a:fld>
            <a:endParaRPr lang="en-US"/>
          </a:p>
        </p:txBody>
      </p:sp>
      <p:sp>
        <p:nvSpPr>
          <p:cNvPr id="6" name="Footer Placeholder 5">
            <a:extLst>
              <a:ext uri="{FF2B5EF4-FFF2-40B4-BE49-F238E27FC236}">
                <a16:creationId xmlns:a16="http://schemas.microsoft.com/office/drawing/2014/main" id="{13D92804-2E93-4073-8DA8-82CD2729CE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319E20-4979-4988-98DF-FAC38A384733}"/>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378488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53F68F-EF20-4414-BC62-58E7F3C80F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2EBC95-C680-48D9-9202-A6722585E9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2395A2-5016-48A6-AEAB-B2E7057B3A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BC2C03-7E44-4645-BFAF-2A5A182C6771}" type="datetime1">
              <a:rPr lang="en-US" smtClean="0"/>
              <a:t>8/14/2023</a:t>
            </a:fld>
            <a:endParaRPr lang="en-US"/>
          </a:p>
        </p:txBody>
      </p:sp>
      <p:sp>
        <p:nvSpPr>
          <p:cNvPr id="5" name="Footer Placeholder 4">
            <a:extLst>
              <a:ext uri="{FF2B5EF4-FFF2-40B4-BE49-F238E27FC236}">
                <a16:creationId xmlns:a16="http://schemas.microsoft.com/office/drawing/2014/main" id="{941AF0CF-5225-4B18-8223-E0204343B1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8663EE-AEBF-4ECC-A3C2-B2A84C53A2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5CB5C-FA2A-4B17-8BA5-2DB4B77A69FC}" type="slidenum">
              <a:rPr lang="en-US" smtClean="0"/>
              <a:t>‹#›</a:t>
            </a:fld>
            <a:endParaRPr lang="en-US"/>
          </a:p>
        </p:txBody>
      </p:sp>
    </p:spTree>
    <p:extLst>
      <p:ext uri="{BB962C8B-B14F-4D97-AF65-F5344CB8AC3E}">
        <p14:creationId xmlns:p14="http://schemas.microsoft.com/office/powerpoint/2010/main" val="4235019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953DD-A06C-4A21-90C6-6F120CF5A88A}"/>
              </a:ext>
            </a:extLst>
          </p:cNvPr>
          <p:cNvSpPr>
            <a:spLocks noGrp="1"/>
          </p:cNvSpPr>
          <p:nvPr>
            <p:ph type="ctrTitle"/>
          </p:nvPr>
        </p:nvSpPr>
        <p:spPr/>
        <p:txBody>
          <a:bodyPr>
            <a:normAutofit fontScale="90000"/>
          </a:bodyPr>
          <a:lstStyle/>
          <a:p>
            <a:r>
              <a:rPr lang="en-US" sz="4400" dirty="0"/>
              <a:t>Selected Acquisition Policy Provisions in the Fiscal Year 2022 National Defense Authorization Act </a:t>
            </a:r>
            <a:br>
              <a:rPr lang="en-US" sz="4400" dirty="0"/>
            </a:br>
            <a:r>
              <a:rPr lang="en-US" sz="4400" dirty="0"/>
              <a:t> (S. 1605)</a:t>
            </a:r>
          </a:p>
        </p:txBody>
      </p:sp>
      <p:sp>
        <p:nvSpPr>
          <p:cNvPr id="5" name="Subtitle 2">
            <a:extLst>
              <a:ext uri="{FF2B5EF4-FFF2-40B4-BE49-F238E27FC236}">
                <a16:creationId xmlns:a16="http://schemas.microsoft.com/office/drawing/2014/main" id="{D2879F45-AEAD-478C-B098-1C5381D8CFAA}"/>
              </a:ext>
            </a:extLst>
          </p:cNvPr>
          <p:cNvSpPr>
            <a:spLocks noGrp="1"/>
          </p:cNvSpPr>
          <p:nvPr>
            <p:ph type="subTitle" idx="1"/>
          </p:nvPr>
        </p:nvSpPr>
        <p:spPr/>
        <p:txBody>
          <a:bodyPr>
            <a:normAutofit/>
          </a:bodyPr>
          <a:lstStyle/>
          <a:p>
            <a:r>
              <a:rPr lang="en-US" dirty="0"/>
              <a:t>Moshe Schwartz</a:t>
            </a:r>
          </a:p>
          <a:p>
            <a:r>
              <a:rPr lang="en-US" dirty="0"/>
              <a:t>Etherton and Associates, Inc</a:t>
            </a:r>
          </a:p>
          <a:p>
            <a:endParaRPr lang="en-US" dirty="0"/>
          </a:p>
        </p:txBody>
      </p:sp>
      <p:sp>
        <p:nvSpPr>
          <p:cNvPr id="3" name="TextBox 2">
            <a:extLst>
              <a:ext uri="{FF2B5EF4-FFF2-40B4-BE49-F238E27FC236}">
                <a16:creationId xmlns:a16="http://schemas.microsoft.com/office/drawing/2014/main" id="{BE37770A-EA1F-4666-BDAA-757B121D12C8}"/>
              </a:ext>
            </a:extLst>
          </p:cNvPr>
          <p:cNvSpPr txBox="1"/>
          <p:nvPr/>
        </p:nvSpPr>
        <p:spPr>
          <a:xfrm>
            <a:off x="8747781" y="5638326"/>
            <a:ext cx="3989294" cy="369332"/>
          </a:xfrm>
          <a:prstGeom prst="rect">
            <a:avLst/>
          </a:prstGeom>
          <a:noFill/>
        </p:spPr>
        <p:txBody>
          <a:bodyPr wrap="square" rtlCol="0">
            <a:spAutoFit/>
          </a:bodyPr>
          <a:lstStyle/>
          <a:p>
            <a:r>
              <a:rPr lang="en-US" i="1" dirty="0"/>
              <a:t>December 16, 2021</a:t>
            </a:r>
            <a:endParaRPr lang="en-US" dirty="0"/>
          </a:p>
        </p:txBody>
      </p:sp>
      <p:pic>
        <p:nvPicPr>
          <p:cNvPr id="4" name="Picture 3">
            <a:extLst>
              <a:ext uri="{FF2B5EF4-FFF2-40B4-BE49-F238E27FC236}">
                <a16:creationId xmlns:a16="http://schemas.microsoft.com/office/drawing/2014/main" id="{8D3D7A6F-CB8B-4AEB-A868-B8AAA4ECCD93}"/>
              </a:ext>
            </a:extLst>
          </p:cNvPr>
          <p:cNvPicPr>
            <a:picLocks noChangeAspect="1"/>
          </p:cNvPicPr>
          <p:nvPr/>
        </p:nvPicPr>
        <p:blipFill>
          <a:blip r:embed="rId2"/>
          <a:stretch>
            <a:fillRect/>
          </a:stretch>
        </p:blipFill>
        <p:spPr>
          <a:xfrm>
            <a:off x="20255" y="5599133"/>
            <a:ext cx="6328196" cy="1146147"/>
          </a:xfrm>
          <a:prstGeom prst="rect">
            <a:avLst/>
          </a:prstGeom>
        </p:spPr>
      </p:pic>
    </p:spTree>
    <p:extLst>
      <p:ext uri="{BB962C8B-B14F-4D97-AF65-F5344CB8AC3E}">
        <p14:creationId xmlns:p14="http://schemas.microsoft.com/office/powerpoint/2010/main" val="3491851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Supply Chain</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231272"/>
            <a:ext cx="10515600" cy="5626728"/>
          </a:xfrm>
        </p:spPr>
        <p:txBody>
          <a:bodyPr>
            <a:normAutofit fontScale="70000" lnSpcReduction="20000"/>
          </a:bodyPr>
          <a:lstStyle/>
          <a:p>
            <a:pPr lvl="1"/>
            <a:endParaRPr lang="en-US" dirty="0"/>
          </a:p>
          <a:p>
            <a:r>
              <a:rPr lang="en-US" dirty="0"/>
              <a:t>Sec. 848. Prohibiting Procurements from the Xinjiang Uyghur Region (H836)</a:t>
            </a:r>
          </a:p>
          <a:p>
            <a:pPr lvl="1"/>
            <a:r>
              <a:rPr lang="en-US" dirty="0"/>
              <a:t>Prohibits procuring items mined, produced, or manufactured by forced labor from the Xinjiang Uyghur Autonomous Region, or from an entity that has used labor from this region</a:t>
            </a:r>
          </a:p>
          <a:p>
            <a:pPr lvl="1"/>
            <a:r>
              <a:rPr lang="en-US" dirty="0"/>
              <a:t>Requires DoD to issue rules within 90 days of enactment requiring offerors to certify that they made a good faith effort to ensure that forced labor from XUAR was not and will not be used in performance of the contract   </a:t>
            </a:r>
          </a:p>
          <a:p>
            <a:pPr lvl="1"/>
            <a:endParaRPr lang="en-US" dirty="0"/>
          </a:p>
          <a:p>
            <a:r>
              <a:rPr lang="en-US" dirty="0"/>
              <a:t>Sec. 855. Reporting on Contractor Employees Working in China (S837)</a:t>
            </a:r>
          </a:p>
          <a:p>
            <a:pPr lvl="1"/>
            <a:r>
              <a:rPr lang="en-US" dirty="0"/>
              <a:t>Requires bidders to disclose if any employees on the DoD contract will be working from China</a:t>
            </a:r>
          </a:p>
          <a:p>
            <a:pPr lvl="1"/>
            <a:r>
              <a:rPr lang="en-US" dirty="0"/>
              <a:t>Requires contractors to disclose for FY2023 and FY2024 if they have employees working on contracts from China</a:t>
            </a:r>
          </a:p>
          <a:p>
            <a:pPr lvl="1"/>
            <a:r>
              <a:rPr lang="en-US" dirty="0"/>
              <a:t>Prohibits DoD from awarding or renewing contracts with companies that fail to submit required disclosures</a:t>
            </a:r>
          </a:p>
          <a:p>
            <a:pPr lvl="1"/>
            <a:r>
              <a:rPr lang="en-US" dirty="0"/>
              <a:t>Applies to contracts or subcontracts over $5 million that are not for commercial products or services and takes effect July 1, 2022</a:t>
            </a:r>
          </a:p>
          <a:p>
            <a:pPr lvl="1"/>
            <a:r>
              <a:rPr lang="en-US" dirty="0"/>
              <a:t>Requires DoD to provide semi-annual briefings to the defense committees </a:t>
            </a:r>
          </a:p>
          <a:p>
            <a:pPr lvl="1"/>
            <a:endParaRPr lang="en-US" dirty="0"/>
          </a:p>
          <a:p>
            <a:r>
              <a:rPr lang="en-US" dirty="0"/>
              <a:t>Sec. 1411. Acquisition of Strategic and Critical Materials from the NTIB (H1411)</a:t>
            </a:r>
          </a:p>
          <a:p>
            <a:pPr lvl="1"/>
            <a:r>
              <a:rPr lang="en-US" dirty="0"/>
              <a:t>Amends the Strategic and Critical Materials Stock Piling Act (50 USC 98 et seq.) to require that if domestic sources are unavailable, priority for sourcing should be the NTIB countries</a:t>
            </a:r>
          </a:p>
          <a:p>
            <a:pPr marL="457200" lvl="1" indent="0">
              <a:buNone/>
            </a:pPr>
            <a:r>
              <a:rPr lang="en-US" dirty="0"/>
              <a:t>   </a:t>
            </a:r>
          </a:p>
          <a:p>
            <a:endParaRPr lang="en-US" dirty="0"/>
          </a:p>
        </p:txBody>
      </p:sp>
      <p:sp>
        <p:nvSpPr>
          <p:cNvPr id="4" name="Slide Number Placeholder 3">
            <a:extLst>
              <a:ext uri="{FF2B5EF4-FFF2-40B4-BE49-F238E27FC236}">
                <a16:creationId xmlns:a16="http://schemas.microsoft.com/office/drawing/2014/main" id="{690A9896-6BE2-4C87-A7FF-C35DE8D1F5C1}"/>
              </a:ext>
            </a:extLst>
          </p:cNvPr>
          <p:cNvSpPr>
            <a:spLocks noGrp="1"/>
          </p:cNvSpPr>
          <p:nvPr>
            <p:ph type="sldNum" sz="quarter" idx="12"/>
          </p:nvPr>
        </p:nvSpPr>
        <p:spPr/>
        <p:txBody>
          <a:bodyPr/>
          <a:lstStyle/>
          <a:p>
            <a:fld id="{B715CB5C-FA2A-4B17-8BA5-2DB4B77A69FC}" type="slidenum">
              <a:rPr lang="en-US" smtClean="0"/>
              <a:t>10</a:t>
            </a:fld>
            <a:endParaRPr lang="en-US"/>
          </a:p>
        </p:txBody>
      </p:sp>
    </p:spTree>
    <p:extLst>
      <p:ext uri="{BB962C8B-B14F-4D97-AF65-F5344CB8AC3E}">
        <p14:creationId xmlns:p14="http://schemas.microsoft.com/office/powerpoint/2010/main" val="4005902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200" y="658088"/>
            <a:ext cx="10515600" cy="1325563"/>
          </a:xfrm>
        </p:spPr>
        <p:txBody>
          <a:bodyPr>
            <a:normAutofit/>
          </a:bodyPr>
          <a:lstStyle/>
          <a:p>
            <a:r>
              <a:rPr lang="en-US" dirty="0"/>
              <a:t>Supply Chain – Printed Circuit Boards</a:t>
            </a:r>
            <a:br>
              <a:rPr lang="en-US" dirty="0"/>
            </a:br>
            <a:endParaRPr lang="en-US" dirty="0"/>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889211"/>
          </a:xfrm>
        </p:spPr>
        <p:txBody>
          <a:bodyPr>
            <a:normAutofit/>
          </a:bodyPr>
          <a:lstStyle/>
          <a:p>
            <a:r>
              <a:rPr lang="en-US" dirty="0"/>
              <a:t>Sec. 851. Modifications to Restriction on Acquiring Printed Circuit Boards (H843/S836)</a:t>
            </a:r>
          </a:p>
          <a:p>
            <a:pPr lvl="1"/>
            <a:r>
              <a:rPr lang="en-US" dirty="0"/>
              <a:t>Amends 10 USC 2533d by:</a:t>
            </a:r>
          </a:p>
          <a:p>
            <a:pPr lvl="2"/>
            <a:r>
              <a:rPr lang="en-US" dirty="0"/>
              <a:t>Changing the date of implementation from January 1, 2023, to January 1, 2027 </a:t>
            </a:r>
          </a:p>
          <a:p>
            <a:pPr lvl="2"/>
            <a:r>
              <a:rPr lang="en-US" dirty="0"/>
              <a:t>Changing the definition of a covered PCB to a partially manufactured or complete bare PCB that is a component of an electronic device that facilitates transmitting or securing data, and is commonly connected to a network  </a:t>
            </a:r>
          </a:p>
          <a:p>
            <a:pPr lvl="2"/>
            <a:r>
              <a:rPr lang="en-US" dirty="0"/>
              <a:t>Changing a definition of covered PCBs from those designated as such by DoD, to a component of a defense security system or a non-defense security system that “transmits or stores” national-security sensitive information (excluding routine business systems or administrative applications)</a:t>
            </a:r>
          </a:p>
          <a:p>
            <a:pPr lvl="2"/>
            <a:r>
              <a:rPr lang="en-US" dirty="0"/>
              <a:t>Authorizing DoD to issue rules exempting the acquisition of commercial products, services, or off-the-shelf items from the prohibition if the contractor meets minimum established security requirements  </a:t>
            </a:r>
          </a:p>
          <a:p>
            <a:pPr lvl="2"/>
            <a:endParaRPr lang="en-US" dirty="0"/>
          </a:p>
          <a:p>
            <a:pPr lvl="1"/>
            <a:endParaRPr lang="en-US" dirty="0"/>
          </a:p>
        </p:txBody>
      </p:sp>
      <p:sp>
        <p:nvSpPr>
          <p:cNvPr id="4" name="Slide Number Placeholder 3">
            <a:extLst>
              <a:ext uri="{FF2B5EF4-FFF2-40B4-BE49-F238E27FC236}">
                <a16:creationId xmlns:a16="http://schemas.microsoft.com/office/drawing/2014/main" id="{9B998F20-C53B-4C15-AFCD-B5A71256E89F}"/>
              </a:ext>
            </a:extLst>
          </p:cNvPr>
          <p:cNvSpPr>
            <a:spLocks noGrp="1"/>
          </p:cNvSpPr>
          <p:nvPr>
            <p:ph type="sldNum" sz="quarter" idx="12"/>
          </p:nvPr>
        </p:nvSpPr>
        <p:spPr/>
        <p:txBody>
          <a:bodyPr/>
          <a:lstStyle/>
          <a:p>
            <a:fld id="{B715CB5C-FA2A-4B17-8BA5-2DB4B77A69FC}" type="slidenum">
              <a:rPr lang="en-US" smtClean="0"/>
              <a:t>11</a:t>
            </a:fld>
            <a:endParaRPr lang="en-US"/>
          </a:p>
        </p:txBody>
      </p:sp>
    </p:spTree>
    <p:extLst>
      <p:ext uri="{BB962C8B-B14F-4D97-AF65-F5344CB8AC3E}">
        <p14:creationId xmlns:p14="http://schemas.microsoft.com/office/powerpoint/2010/main" val="3740560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Supply Chain – Provisions Not Adopted</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542"/>
            <a:ext cx="10515600" cy="4888679"/>
          </a:xfrm>
        </p:spPr>
        <p:txBody>
          <a:bodyPr>
            <a:normAutofit/>
          </a:bodyPr>
          <a:lstStyle/>
          <a:p>
            <a:pPr lvl="1"/>
            <a:r>
              <a:rPr lang="en-US" dirty="0"/>
              <a:t>House</a:t>
            </a:r>
          </a:p>
          <a:p>
            <a:pPr lvl="2"/>
            <a:r>
              <a:rPr lang="en-US" dirty="0"/>
              <a:t>Sec. 6445. Prohibition on Certain Foreign-Made Unmanned Aircraft </a:t>
            </a:r>
          </a:p>
          <a:p>
            <a:endParaRPr lang="en-US" dirty="0"/>
          </a:p>
        </p:txBody>
      </p:sp>
      <p:sp>
        <p:nvSpPr>
          <p:cNvPr id="4" name="Slide Number Placeholder 3">
            <a:extLst>
              <a:ext uri="{FF2B5EF4-FFF2-40B4-BE49-F238E27FC236}">
                <a16:creationId xmlns:a16="http://schemas.microsoft.com/office/drawing/2014/main" id="{03EB74EA-412B-41BF-B120-4993D2A259B7}"/>
              </a:ext>
            </a:extLst>
          </p:cNvPr>
          <p:cNvSpPr>
            <a:spLocks noGrp="1"/>
          </p:cNvSpPr>
          <p:nvPr>
            <p:ph type="sldNum" sz="quarter" idx="12"/>
          </p:nvPr>
        </p:nvSpPr>
        <p:spPr/>
        <p:txBody>
          <a:bodyPr/>
          <a:lstStyle/>
          <a:p>
            <a:fld id="{B715CB5C-FA2A-4B17-8BA5-2DB4B77A69FC}" type="slidenum">
              <a:rPr lang="en-US" smtClean="0"/>
              <a:t>12</a:t>
            </a:fld>
            <a:endParaRPr lang="en-US"/>
          </a:p>
        </p:txBody>
      </p:sp>
    </p:spTree>
    <p:extLst>
      <p:ext uri="{BB962C8B-B14F-4D97-AF65-F5344CB8AC3E}">
        <p14:creationId xmlns:p14="http://schemas.microsoft.com/office/powerpoint/2010/main" val="966457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97AD2-52F7-442A-A489-8E9542C4B27D}"/>
              </a:ext>
            </a:extLst>
          </p:cNvPr>
          <p:cNvSpPr>
            <a:spLocks noGrp="1"/>
          </p:cNvSpPr>
          <p:nvPr>
            <p:ph type="title"/>
          </p:nvPr>
        </p:nvSpPr>
        <p:spPr/>
        <p:txBody>
          <a:bodyPr/>
          <a:lstStyle/>
          <a:p>
            <a:r>
              <a:rPr lang="en-US" dirty="0"/>
              <a:t>Weapon Systems</a:t>
            </a:r>
          </a:p>
        </p:txBody>
      </p:sp>
      <p:sp>
        <p:nvSpPr>
          <p:cNvPr id="3" name="Content Placeholder 2">
            <a:extLst>
              <a:ext uri="{FF2B5EF4-FFF2-40B4-BE49-F238E27FC236}">
                <a16:creationId xmlns:a16="http://schemas.microsoft.com/office/drawing/2014/main" id="{7BD8D58A-E715-4034-92FC-3E76B09A8132}"/>
              </a:ext>
            </a:extLst>
          </p:cNvPr>
          <p:cNvSpPr>
            <a:spLocks noGrp="1"/>
          </p:cNvSpPr>
          <p:nvPr>
            <p:ph idx="1"/>
          </p:nvPr>
        </p:nvSpPr>
        <p:spPr>
          <a:xfrm>
            <a:off x="838200" y="1551963"/>
            <a:ext cx="10515600" cy="4625000"/>
          </a:xfrm>
        </p:spPr>
        <p:txBody>
          <a:bodyPr>
            <a:normAutofit fontScale="85000" lnSpcReduction="20000"/>
          </a:bodyPr>
          <a:lstStyle/>
          <a:p>
            <a:r>
              <a:rPr lang="en-US" dirty="0"/>
              <a:t>Sec. 146. Review and Briefing on Fielded Major Weapon Systems (H143)</a:t>
            </a:r>
          </a:p>
          <a:p>
            <a:pPr lvl="1"/>
            <a:r>
              <a:rPr lang="en-US" dirty="0"/>
              <a:t>Requires DoD by March 1, 2023, to conduct a review and brief the defense committees on how it manages risk to ensure major weapon systems are suitable for current and emerging threats, and how it identifies systems for modernization or replacement </a:t>
            </a:r>
          </a:p>
          <a:p>
            <a:pPr lvl="1"/>
            <a:endParaRPr lang="en-US" dirty="0"/>
          </a:p>
          <a:p>
            <a:r>
              <a:rPr lang="en-US" dirty="0"/>
              <a:t>Sec. 241. Make Permanent the Annual Report by the Director of Operational Test and Evaluation (H231/S245)</a:t>
            </a:r>
          </a:p>
          <a:p>
            <a:pPr lvl="1"/>
            <a:r>
              <a:rPr lang="en-US" dirty="0"/>
              <a:t>Amends 10 USC 139 by making the annual reporting requirement for DOT&amp;E permanent</a:t>
            </a:r>
          </a:p>
          <a:p>
            <a:pPr lvl="1"/>
            <a:endParaRPr lang="en-US" dirty="0"/>
          </a:p>
          <a:p>
            <a:r>
              <a:rPr lang="en-US" dirty="0"/>
              <a:t>Sec. 805. Two-Year Extension of Selected Acquisition Reports (SARs) (H815/S854)</a:t>
            </a:r>
          </a:p>
          <a:p>
            <a:pPr lvl="1"/>
            <a:r>
              <a:rPr lang="en-US" dirty="0"/>
              <a:t>Amends 10 USC 2432(j), extending the SAR reporting requirements through FY2023 </a:t>
            </a:r>
          </a:p>
          <a:p>
            <a:pPr lvl="1"/>
            <a:r>
              <a:rPr lang="en-US" dirty="0"/>
              <a:t>Requires DoD to demonstrate by March 1, 2022, (and every 6 months thereafter) the improvements needed to achieve full operational capability of the reporting system that will replace the SARs </a:t>
            </a:r>
          </a:p>
          <a:p>
            <a:pPr lvl="1"/>
            <a:r>
              <a:rPr lang="en-US" dirty="0"/>
              <a:t>Requires the CAPE Director to prepare a plan by March 1, 2022, to identify and gather the data required to make effective decisions for programs</a:t>
            </a:r>
          </a:p>
          <a:p>
            <a:pPr marL="457200" lvl="1" indent="0">
              <a:buNone/>
            </a:pPr>
            <a:endParaRPr lang="en-US" dirty="0"/>
          </a:p>
          <a:p>
            <a:pPr lvl="1"/>
            <a:endParaRPr lang="en-US" dirty="0"/>
          </a:p>
          <a:p>
            <a:pPr lvl="1"/>
            <a:endParaRPr lang="en-US" dirty="0"/>
          </a:p>
          <a:p>
            <a:pPr lvl="2"/>
            <a:endParaRPr lang="en-US" dirty="0"/>
          </a:p>
        </p:txBody>
      </p:sp>
      <p:sp>
        <p:nvSpPr>
          <p:cNvPr id="4" name="Slide Number Placeholder 3">
            <a:extLst>
              <a:ext uri="{FF2B5EF4-FFF2-40B4-BE49-F238E27FC236}">
                <a16:creationId xmlns:a16="http://schemas.microsoft.com/office/drawing/2014/main" id="{8B5E8FB8-52B7-4D05-A993-FCD7851C298E}"/>
              </a:ext>
            </a:extLst>
          </p:cNvPr>
          <p:cNvSpPr>
            <a:spLocks noGrp="1"/>
          </p:cNvSpPr>
          <p:nvPr>
            <p:ph type="sldNum" sz="quarter" idx="12"/>
          </p:nvPr>
        </p:nvSpPr>
        <p:spPr/>
        <p:txBody>
          <a:bodyPr/>
          <a:lstStyle/>
          <a:p>
            <a:fld id="{B715CB5C-FA2A-4B17-8BA5-2DB4B77A69FC}" type="slidenum">
              <a:rPr lang="en-US" smtClean="0"/>
              <a:t>13</a:t>
            </a:fld>
            <a:endParaRPr lang="en-US"/>
          </a:p>
        </p:txBody>
      </p:sp>
    </p:spTree>
    <p:extLst>
      <p:ext uri="{BB962C8B-B14F-4D97-AF65-F5344CB8AC3E}">
        <p14:creationId xmlns:p14="http://schemas.microsoft.com/office/powerpoint/2010/main" val="230613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97AD2-52F7-442A-A489-8E9542C4B27D}"/>
              </a:ext>
            </a:extLst>
          </p:cNvPr>
          <p:cNvSpPr>
            <a:spLocks noGrp="1"/>
          </p:cNvSpPr>
          <p:nvPr>
            <p:ph type="title"/>
          </p:nvPr>
        </p:nvSpPr>
        <p:spPr/>
        <p:txBody>
          <a:bodyPr/>
          <a:lstStyle/>
          <a:p>
            <a:r>
              <a:rPr lang="en-US" dirty="0"/>
              <a:t>Weapon Systems</a:t>
            </a:r>
          </a:p>
        </p:txBody>
      </p:sp>
      <p:sp>
        <p:nvSpPr>
          <p:cNvPr id="3" name="Content Placeholder 2">
            <a:extLst>
              <a:ext uri="{FF2B5EF4-FFF2-40B4-BE49-F238E27FC236}">
                <a16:creationId xmlns:a16="http://schemas.microsoft.com/office/drawing/2014/main" id="{7BD8D58A-E715-4034-92FC-3E76B09A8132}"/>
              </a:ext>
            </a:extLst>
          </p:cNvPr>
          <p:cNvSpPr>
            <a:spLocks noGrp="1"/>
          </p:cNvSpPr>
          <p:nvPr>
            <p:ph idx="1"/>
          </p:nvPr>
        </p:nvSpPr>
        <p:spPr>
          <a:xfrm>
            <a:off x="838200" y="1492898"/>
            <a:ext cx="10515600" cy="5169159"/>
          </a:xfrm>
        </p:spPr>
        <p:txBody>
          <a:bodyPr>
            <a:normAutofit fontScale="92500"/>
          </a:bodyPr>
          <a:lstStyle/>
          <a:p>
            <a:r>
              <a:rPr lang="en-US" dirty="0"/>
              <a:t>Sec. 806. Report on Best and Worst Performing Acquisition Programs (S805)</a:t>
            </a:r>
          </a:p>
          <a:p>
            <a:pPr lvl="1"/>
            <a:r>
              <a:rPr lang="en-US" dirty="0"/>
              <a:t>Requires Component Acquisition Executives (CAE) to report annually on the five highest and five lowest performing MDAPs or programs estimated to exceed $300 million, using criteria defined by each CAE</a:t>
            </a:r>
          </a:p>
          <a:p>
            <a:pPr lvl="1"/>
            <a:r>
              <a:rPr lang="en-US" dirty="0"/>
              <a:t>The first report is due January 31, 2023; the reporting requirement terminates after four annual reports  </a:t>
            </a:r>
          </a:p>
          <a:p>
            <a:pPr lvl="1"/>
            <a:r>
              <a:rPr lang="en-US" dirty="0"/>
              <a:t>For lowest ranking programs, the report is to include the factors contributing to the low ranking and an assessment of the underlying causes of the poor performance </a:t>
            </a:r>
          </a:p>
          <a:p>
            <a:pPr lvl="1"/>
            <a:endParaRPr lang="en-US" dirty="0"/>
          </a:p>
          <a:p>
            <a:r>
              <a:rPr lang="en-US" i="1" dirty="0"/>
              <a:t>Joint Explanatory Statement</a:t>
            </a:r>
            <a:r>
              <a:rPr lang="en-US" dirty="0"/>
              <a:t>. GAO Report on Aging Equipment (H1048)</a:t>
            </a:r>
          </a:p>
          <a:p>
            <a:pPr lvl="1"/>
            <a:r>
              <a:rPr lang="en-US" dirty="0"/>
              <a:t>Requires GAO to brief the armed services committees by March 1, 2022, on current work examining the relevance and resiliency of legacy platforms to emerging threats </a:t>
            </a:r>
          </a:p>
          <a:p>
            <a:pPr lvl="1"/>
            <a:r>
              <a:rPr lang="en-US" dirty="0"/>
              <a:t>“Legacy platform” is not defined</a:t>
            </a:r>
          </a:p>
          <a:p>
            <a:pPr lvl="1"/>
            <a:endParaRPr lang="en-US" dirty="0"/>
          </a:p>
          <a:p>
            <a:pPr lvl="1"/>
            <a:endParaRPr lang="en-US" dirty="0"/>
          </a:p>
          <a:p>
            <a:endParaRPr lang="en-US" dirty="0"/>
          </a:p>
          <a:p>
            <a:endParaRPr lang="en-US" dirty="0"/>
          </a:p>
          <a:p>
            <a:endParaRPr lang="en-US" dirty="0"/>
          </a:p>
          <a:p>
            <a:pPr lvl="1"/>
            <a:endParaRPr lang="en-US" dirty="0"/>
          </a:p>
          <a:p>
            <a:pPr lvl="2"/>
            <a:endParaRPr lang="en-US" dirty="0"/>
          </a:p>
        </p:txBody>
      </p:sp>
      <p:sp>
        <p:nvSpPr>
          <p:cNvPr id="4" name="Slide Number Placeholder 3">
            <a:extLst>
              <a:ext uri="{FF2B5EF4-FFF2-40B4-BE49-F238E27FC236}">
                <a16:creationId xmlns:a16="http://schemas.microsoft.com/office/drawing/2014/main" id="{52FE3EA8-C836-4EFF-BA93-C22D213BE6EE}"/>
              </a:ext>
            </a:extLst>
          </p:cNvPr>
          <p:cNvSpPr>
            <a:spLocks noGrp="1"/>
          </p:cNvSpPr>
          <p:nvPr>
            <p:ph type="sldNum" sz="quarter" idx="12"/>
          </p:nvPr>
        </p:nvSpPr>
        <p:spPr/>
        <p:txBody>
          <a:bodyPr/>
          <a:lstStyle/>
          <a:p>
            <a:fld id="{B715CB5C-FA2A-4B17-8BA5-2DB4B77A69FC}" type="slidenum">
              <a:rPr lang="en-US" smtClean="0"/>
              <a:t>14</a:t>
            </a:fld>
            <a:endParaRPr lang="en-US"/>
          </a:p>
        </p:txBody>
      </p:sp>
    </p:spTree>
    <p:extLst>
      <p:ext uri="{BB962C8B-B14F-4D97-AF65-F5344CB8AC3E}">
        <p14:creationId xmlns:p14="http://schemas.microsoft.com/office/powerpoint/2010/main" val="599664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201" y="653650"/>
            <a:ext cx="10515600" cy="1325563"/>
          </a:xfrm>
        </p:spPr>
        <p:txBody>
          <a:bodyPr>
            <a:normAutofit/>
          </a:bodyPr>
          <a:lstStyle/>
          <a:p>
            <a:r>
              <a:rPr lang="en-US" dirty="0"/>
              <a:t>Cybersecurity </a:t>
            </a:r>
            <a:br>
              <a:rPr lang="en-US" dirty="0"/>
            </a:br>
            <a:endParaRPr lang="en-US" dirty="0"/>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1"/>
            <a:ext cx="10515600" cy="5112085"/>
          </a:xfrm>
        </p:spPr>
        <p:txBody>
          <a:bodyPr>
            <a:normAutofit fontScale="70000" lnSpcReduction="20000"/>
          </a:bodyPr>
          <a:lstStyle/>
          <a:p>
            <a:r>
              <a:rPr lang="en-US" dirty="0"/>
              <a:t>Sec. 1521. DoD-Wide Procurement of Cyber Products (H1502)</a:t>
            </a:r>
          </a:p>
          <a:p>
            <a:pPr lvl="1"/>
            <a:r>
              <a:rPr lang="en-US" dirty="0"/>
              <a:t>Requires DoD, within one year of enactment, to designate an executive agent and establish a program office to manage Department-wide procurements of cyber data products and services</a:t>
            </a:r>
          </a:p>
          <a:p>
            <a:pPr lvl="1"/>
            <a:r>
              <a:rPr lang="en-US" dirty="0"/>
              <a:t>Would generally prohibit DoD components from independently procuring cyber data products or services without approval of the new program office  (starting 18 months after enactment)</a:t>
            </a:r>
          </a:p>
          <a:p>
            <a:pPr lvl="1"/>
            <a:endParaRPr lang="en-US" dirty="0"/>
          </a:p>
          <a:p>
            <a:r>
              <a:rPr lang="en-US" dirty="0"/>
              <a:t>Sec. 1525. Cybersecurity of Weapon Systems (H1522) </a:t>
            </a:r>
          </a:p>
          <a:p>
            <a:pPr lvl="1"/>
            <a:r>
              <a:rPr lang="en-US" dirty="0"/>
              <a:t>Amends section 1640 of the FY2018 NDAA (Defense Information Assurance Program) by requiring DoD to submit annual reports on the program, starting no later than August 30, 2022, and ending in 2024</a:t>
            </a:r>
          </a:p>
          <a:p>
            <a:pPr lvl="1"/>
            <a:r>
              <a:rPr lang="en-US" dirty="0"/>
              <a:t>The underlying House section would have added two mission elements to the Strategic Cybersecurity Program</a:t>
            </a:r>
          </a:p>
          <a:p>
            <a:pPr lvl="1"/>
            <a:endParaRPr lang="en-US" dirty="0"/>
          </a:p>
          <a:p>
            <a:r>
              <a:rPr lang="en-US" dirty="0"/>
              <a:t>Sec. 1528. Zero Trust Strategy, Architecture, and Implementation Plans (S1606)</a:t>
            </a:r>
          </a:p>
          <a:p>
            <a:pPr lvl="1"/>
            <a:r>
              <a:rPr lang="en-US" dirty="0"/>
              <a:t>Requires DoD, within 270 days of enactment, to develop a zero-trust strategy and a model architecture to be implemented across the Department’s information network, including classified networks, operational technology, and weapon systems</a:t>
            </a:r>
          </a:p>
          <a:p>
            <a:pPr lvl="1"/>
            <a:r>
              <a:rPr lang="en-US" dirty="0"/>
              <a:t>Requires each military service to include in the annual budget certification (required by sec. 1657(d) of the FY2020 NDAA) an assessment of the adequacy of funding to implement the zero trust strategy</a:t>
            </a:r>
          </a:p>
          <a:p>
            <a:pPr lvl="1"/>
            <a:r>
              <a:rPr lang="en-US" dirty="0"/>
              <a:t>Requires multiple briefings to the defense committees through January 1, 2030</a:t>
            </a:r>
          </a:p>
        </p:txBody>
      </p:sp>
      <p:sp>
        <p:nvSpPr>
          <p:cNvPr id="4" name="Slide Number Placeholder 3">
            <a:extLst>
              <a:ext uri="{FF2B5EF4-FFF2-40B4-BE49-F238E27FC236}">
                <a16:creationId xmlns:a16="http://schemas.microsoft.com/office/drawing/2014/main" id="{3A19DD8B-42A5-4341-BB1D-EA7C2FAB5855}"/>
              </a:ext>
            </a:extLst>
          </p:cNvPr>
          <p:cNvSpPr>
            <a:spLocks noGrp="1"/>
          </p:cNvSpPr>
          <p:nvPr>
            <p:ph type="sldNum" sz="quarter" idx="12"/>
          </p:nvPr>
        </p:nvSpPr>
        <p:spPr/>
        <p:txBody>
          <a:bodyPr/>
          <a:lstStyle/>
          <a:p>
            <a:fld id="{B715CB5C-FA2A-4B17-8BA5-2DB4B77A69FC}" type="slidenum">
              <a:rPr lang="en-US" smtClean="0"/>
              <a:t>15</a:t>
            </a:fld>
            <a:endParaRPr lang="en-US"/>
          </a:p>
        </p:txBody>
      </p:sp>
    </p:spTree>
    <p:extLst>
      <p:ext uri="{BB962C8B-B14F-4D97-AF65-F5344CB8AC3E}">
        <p14:creationId xmlns:p14="http://schemas.microsoft.com/office/powerpoint/2010/main" val="1151346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200" y="654914"/>
            <a:ext cx="10515600" cy="1325563"/>
          </a:xfrm>
        </p:spPr>
        <p:txBody>
          <a:bodyPr>
            <a:normAutofit/>
          </a:bodyPr>
          <a:lstStyle/>
          <a:p>
            <a:r>
              <a:rPr lang="en-US" dirty="0"/>
              <a:t>Cybersecurity 	</a:t>
            </a:r>
            <a:br>
              <a:rPr lang="en-US" dirty="0"/>
            </a:br>
            <a:endParaRPr lang="en-US" dirty="0"/>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483568"/>
            <a:ext cx="10515600" cy="4972654"/>
          </a:xfrm>
        </p:spPr>
        <p:txBody>
          <a:bodyPr>
            <a:normAutofit/>
          </a:bodyPr>
          <a:lstStyle/>
          <a:p>
            <a:r>
              <a:rPr lang="en-US" dirty="0"/>
              <a:t>Sec. 1533. Report on CMMC (H1543/S1613)</a:t>
            </a:r>
          </a:p>
          <a:p>
            <a:pPr lvl="1"/>
            <a:r>
              <a:rPr lang="en-US" dirty="0"/>
              <a:t>Requires DoD to submit a report to the armed services committees within 90 days of enactment on CMMC, to include the rulemaking strategy, required budget, responsibilities of prime contactors for managing subcontractor cybersecurity, and plans for helping small business </a:t>
            </a:r>
          </a:p>
          <a:p>
            <a:pPr lvl="1"/>
            <a:endParaRPr lang="en-US" dirty="0"/>
          </a:p>
          <a:p>
            <a:r>
              <a:rPr lang="en-US" dirty="0"/>
              <a:t>Section 1548. Cybersecurity Program at CISA (H1534) </a:t>
            </a:r>
          </a:p>
          <a:p>
            <a:pPr lvl="1"/>
            <a:r>
              <a:rPr lang="en-US" dirty="0"/>
              <a:t>Amends Title XXII of the Homeland Security Act of 2002 by requiring CISA to establish a “</a:t>
            </a:r>
            <a:r>
              <a:rPr lang="en-US" dirty="0" err="1"/>
              <a:t>CyberSentry</a:t>
            </a:r>
            <a:r>
              <a:rPr lang="en-US" dirty="0"/>
              <a:t>” program to provide continuous monitoring and detection of cybersecurity risks to critical infrastructure</a:t>
            </a:r>
          </a:p>
          <a:p>
            <a:pPr lvl="1"/>
            <a:r>
              <a:rPr lang="en-US" dirty="0"/>
              <a:t>Requires CISA, within one year of enactment, to provide a report to the Homeland Security committees on implementation of the program</a:t>
            </a:r>
          </a:p>
          <a:p>
            <a:pPr lvl="1"/>
            <a:endParaRPr lang="en-US" dirty="0">
              <a:highlight>
                <a:srgbClr val="00FF00"/>
              </a:highlight>
            </a:endParaRPr>
          </a:p>
        </p:txBody>
      </p:sp>
      <p:sp>
        <p:nvSpPr>
          <p:cNvPr id="4" name="Slide Number Placeholder 3">
            <a:extLst>
              <a:ext uri="{FF2B5EF4-FFF2-40B4-BE49-F238E27FC236}">
                <a16:creationId xmlns:a16="http://schemas.microsoft.com/office/drawing/2014/main" id="{1041CF67-0242-4A7E-A9DD-E1585F7D751B}"/>
              </a:ext>
            </a:extLst>
          </p:cNvPr>
          <p:cNvSpPr>
            <a:spLocks noGrp="1"/>
          </p:cNvSpPr>
          <p:nvPr>
            <p:ph type="sldNum" sz="quarter" idx="12"/>
          </p:nvPr>
        </p:nvSpPr>
        <p:spPr/>
        <p:txBody>
          <a:bodyPr/>
          <a:lstStyle/>
          <a:p>
            <a:fld id="{B715CB5C-FA2A-4B17-8BA5-2DB4B77A69FC}" type="slidenum">
              <a:rPr lang="en-US" smtClean="0"/>
              <a:t>16</a:t>
            </a:fld>
            <a:endParaRPr lang="en-US"/>
          </a:p>
        </p:txBody>
      </p:sp>
    </p:spTree>
    <p:extLst>
      <p:ext uri="{BB962C8B-B14F-4D97-AF65-F5344CB8AC3E}">
        <p14:creationId xmlns:p14="http://schemas.microsoft.com/office/powerpoint/2010/main" val="1158696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200" y="662529"/>
            <a:ext cx="10515600" cy="1325563"/>
          </a:xfrm>
        </p:spPr>
        <p:txBody>
          <a:bodyPr>
            <a:normAutofit/>
          </a:bodyPr>
          <a:lstStyle/>
          <a:p>
            <a:r>
              <a:rPr lang="en-US" dirty="0"/>
              <a:t>Cybersecurity – Provisions Not Adopted</a:t>
            </a:r>
            <a:br>
              <a:rPr lang="en-US" dirty="0"/>
            </a:br>
            <a:endParaRPr lang="en-US" dirty="0"/>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889211"/>
          </a:xfrm>
        </p:spPr>
        <p:txBody>
          <a:bodyPr>
            <a:normAutofit/>
          </a:bodyPr>
          <a:lstStyle/>
          <a:p>
            <a:r>
              <a:rPr lang="en-US" dirty="0"/>
              <a:t>House</a:t>
            </a:r>
          </a:p>
          <a:p>
            <a:pPr lvl="1"/>
            <a:r>
              <a:rPr lang="en-US" dirty="0"/>
              <a:t>Sec. 1501. Cyber Threat Information Collaboration Environment</a:t>
            </a:r>
          </a:p>
          <a:p>
            <a:pPr lvl="1"/>
            <a:endParaRPr lang="en-US" dirty="0"/>
          </a:p>
          <a:p>
            <a:pPr lvl="1"/>
            <a:r>
              <a:rPr lang="en-US" dirty="0"/>
              <a:t>Sec. 1535. Cyber Incident Review Office</a:t>
            </a:r>
          </a:p>
          <a:p>
            <a:pPr lvl="1"/>
            <a:endParaRPr lang="en-US" dirty="0"/>
          </a:p>
          <a:p>
            <a:pPr lvl="1"/>
            <a:r>
              <a:rPr lang="en-US" dirty="0"/>
              <a:t>Sec. 6439. Codification of FedRAMP (Federal Risk and Authorization Management Program)</a:t>
            </a:r>
          </a:p>
          <a:p>
            <a:pPr lvl="1"/>
            <a:endParaRPr lang="en-US" dirty="0"/>
          </a:p>
        </p:txBody>
      </p:sp>
      <p:sp>
        <p:nvSpPr>
          <p:cNvPr id="4" name="Slide Number Placeholder 3">
            <a:extLst>
              <a:ext uri="{FF2B5EF4-FFF2-40B4-BE49-F238E27FC236}">
                <a16:creationId xmlns:a16="http://schemas.microsoft.com/office/drawing/2014/main" id="{C97E84E5-EA07-4DE3-AB75-3B7F68FE1E11}"/>
              </a:ext>
            </a:extLst>
          </p:cNvPr>
          <p:cNvSpPr>
            <a:spLocks noGrp="1"/>
          </p:cNvSpPr>
          <p:nvPr>
            <p:ph type="sldNum" sz="quarter" idx="12"/>
          </p:nvPr>
        </p:nvSpPr>
        <p:spPr/>
        <p:txBody>
          <a:bodyPr/>
          <a:lstStyle/>
          <a:p>
            <a:fld id="{B715CB5C-FA2A-4B17-8BA5-2DB4B77A69FC}" type="slidenum">
              <a:rPr lang="en-US" smtClean="0"/>
              <a:t>17</a:t>
            </a:fld>
            <a:endParaRPr lang="en-US"/>
          </a:p>
        </p:txBody>
      </p:sp>
    </p:spTree>
    <p:extLst>
      <p:ext uri="{BB962C8B-B14F-4D97-AF65-F5344CB8AC3E}">
        <p14:creationId xmlns:p14="http://schemas.microsoft.com/office/powerpoint/2010/main" val="1287015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Software &amp; IT 	</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5179024"/>
          </a:xfrm>
        </p:spPr>
        <p:txBody>
          <a:bodyPr>
            <a:normAutofit fontScale="85000" lnSpcReduction="20000"/>
          </a:bodyPr>
          <a:lstStyle/>
          <a:p>
            <a:r>
              <a:rPr lang="en-US" dirty="0"/>
              <a:t>Sec. 232. Pilot Program on Data Libraries to Facilitate Development of AI (H229) </a:t>
            </a:r>
          </a:p>
          <a:p>
            <a:pPr lvl="1"/>
            <a:r>
              <a:rPr lang="en-US" dirty="0"/>
              <a:t>Authorize DoD (through the Joint Artificial Intelligence Center (JAIC) and Chief Data Officer) to conduct a pilot program establishing data libraries containing DoD data sets related to developing AI software and technology</a:t>
            </a:r>
          </a:p>
          <a:p>
            <a:pPr lvl="1"/>
            <a:r>
              <a:rPr lang="en-US" dirty="0"/>
              <a:t>Allows organizations to access the libraries to help develop AI models and software for DoD  </a:t>
            </a:r>
          </a:p>
          <a:p>
            <a:pPr lvl="1"/>
            <a:r>
              <a:rPr lang="en-US" dirty="0"/>
              <a:t>Requires DoD to brief the defense committees within 270 days of enactment on the status of the pilot </a:t>
            </a:r>
          </a:p>
          <a:p>
            <a:pPr lvl="1"/>
            <a:endParaRPr lang="en-US" dirty="0"/>
          </a:p>
          <a:p>
            <a:r>
              <a:rPr lang="en-US" dirty="0"/>
              <a:t>Sec. 835. Independent Study on Technical Debt in Software-Intensive Systems (S852)</a:t>
            </a:r>
          </a:p>
          <a:p>
            <a:pPr lvl="1"/>
            <a:r>
              <a:rPr lang="en-US" dirty="0"/>
              <a:t>Requires DoD to contract with a Federally Funded Research and Development Center by May 1, 2022, to report on technical debt in software-intensive systems</a:t>
            </a:r>
          </a:p>
          <a:p>
            <a:pPr lvl="2"/>
            <a:r>
              <a:rPr lang="en-US" dirty="0"/>
              <a:t>The study should include recommendations for statutory and regulatory changes</a:t>
            </a:r>
          </a:p>
          <a:p>
            <a:pPr lvl="1"/>
            <a:r>
              <a:rPr lang="en-US" dirty="0"/>
              <a:t>Requires DoD to provide to the defense committees a briefing within 12 months of contracting for the study, a report within 18 months, and a final briefing within 60 days after submitting the report</a:t>
            </a:r>
          </a:p>
          <a:p>
            <a:pPr lvl="1"/>
            <a:r>
              <a:rPr lang="en-US" dirty="0"/>
              <a:t>Technical debt is defined as “an element of design or implementation that is expedient in the short term, but that would result in” making a future change costlier or impossible </a:t>
            </a:r>
          </a:p>
          <a:p>
            <a:endParaRPr lang="en-US" sz="2900" dirty="0"/>
          </a:p>
          <a:p>
            <a:pPr lvl="1"/>
            <a:endParaRPr lang="en-US" sz="1800" dirty="0"/>
          </a:p>
          <a:p>
            <a:pPr lvl="1"/>
            <a:endParaRPr lang="en-US" sz="1800" dirty="0"/>
          </a:p>
          <a:p>
            <a:pPr lvl="1"/>
            <a:endParaRPr lang="en-US" sz="1800" dirty="0"/>
          </a:p>
        </p:txBody>
      </p:sp>
      <p:sp>
        <p:nvSpPr>
          <p:cNvPr id="4" name="Slide Number Placeholder 3">
            <a:extLst>
              <a:ext uri="{FF2B5EF4-FFF2-40B4-BE49-F238E27FC236}">
                <a16:creationId xmlns:a16="http://schemas.microsoft.com/office/drawing/2014/main" id="{265A0B66-20A6-4C53-8700-AC8F8A97D6A4}"/>
              </a:ext>
            </a:extLst>
          </p:cNvPr>
          <p:cNvSpPr>
            <a:spLocks noGrp="1"/>
          </p:cNvSpPr>
          <p:nvPr>
            <p:ph type="sldNum" sz="quarter" idx="12"/>
          </p:nvPr>
        </p:nvSpPr>
        <p:spPr/>
        <p:txBody>
          <a:bodyPr/>
          <a:lstStyle/>
          <a:p>
            <a:fld id="{B715CB5C-FA2A-4B17-8BA5-2DB4B77A69FC}" type="slidenum">
              <a:rPr lang="en-US" smtClean="0"/>
              <a:t>18</a:t>
            </a:fld>
            <a:endParaRPr lang="en-US"/>
          </a:p>
        </p:txBody>
      </p:sp>
    </p:spTree>
    <p:extLst>
      <p:ext uri="{BB962C8B-B14F-4D97-AF65-F5344CB8AC3E}">
        <p14:creationId xmlns:p14="http://schemas.microsoft.com/office/powerpoint/2010/main" val="1112077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Software &amp; IT</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09"/>
            <a:ext cx="10515600" cy="5290991"/>
          </a:xfrm>
        </p:spPr>
        <p:txBody>
          <a:bodyPr>
            <a:normAutofit fontScale="70000" lnSpcReduction="20000"/>
          </a:bodyPr>
          <a:lstStyle/>
          <a:p>
            <a:r>
              <a:rPr lang="en-US" dirty="0"/>
              <a:t>Sec. 836. Establishing a Software Development and Acquisition Cadre (H854)</a:t>
            </a:r>
          </a:p>
          <a:p>
            <a:pPr lvl="1"/>
            <a:r>
              <a:rPr lang="en-US" dirty="0"/>
              <a:t>Requires DoD to establish a cadre of experts in software development and acquisition by January 1, 2023</a:t>
            </a:r>
          </a:p>
          <a:p>
            <a:pPr lvl="1"/>
            <a:r>
              <a:rPr lang="en-US" dirty="0"/>
              <a:t>Requires DoD (in consultation with academia and industry) to develop a career path for the cadre and to give preference to DoD civilian personnel </a:t>
            </a:r>
          </a:p>
          <a:p>
            <a:pPr lvl="1"/>
            <a:endParaRPr lang="en-US" dirty="0"/>
          </a:p>
          <a:p>
            <a:r>
              <a:rPr lang="en-US" dirty="0"/>
              <a:t>Sec. 1003. Plan to Consolidate IT Systems Used in the PPBE Process (S1003)</a:t>
            </a:r>
          </a:p>
          <a:p>
            <a:pPr lvl="1"/>
            <a:r>
              <a:rPr lang="en-US" dirty="0"/>
              <a:t>Requires DoD, within 180 days of enactment, to submit to the defense committees a plan to consolidate the IT systems used to manage the Planning, Programming, Budgeting, and Execution process </a:t>
            </a:r>
          </a:p>
          <a:p>
            <a:pPr lvl="1"/>
            <a:endParaRPr lang="en-US" dirty="0"/>
          </a:p>
          <a:p>
            <a:r>
              <a:rPr lang="en-US" dirty="0"/>
              <a:t>Sec. 1522. Legacy Information Technologies and Systems (H1511/S1003)</a:t>
            </a:r>
          </a:p>
          <a:p>
            <a:pPr lvl="1"/>
            <a:r>
              <a:rPr lang="en-US" dirty="0"/>
              <a:t>Requires the military departments, within 270 days of enactment, to begin to identify legacy applications, software, and information technology and eliminate those that are no longer needed</a:t>
            </a:r>
          </a:p>
          <a:p>
            <a:pPr lvl="1"/>
            <a:r>
              <a:rPr lang="en-US" dirty="0"/>
              <a:t>Requires the military departments, within 270 days of enactment, to submit a report to the defense committees detailing the identified technology that is no longer required and the plan for discontinuing the use and funding of the obsolete technology</a:t>
            </a:r>
          </a:p>
          <a:p>
            <a:pPr lvl="1"/>
            <a:endParaRPr lang="en-US" dirty="0"/>
          </a:p>
          <a:p>
            <a:r>
              <a:rPr lang="en-US" i="1" dirty="0"/>
              <a:t>Joint Explanatory Statement</a:t>
            </a:r>
            <a:r>
              <a:rPr lang="en-US" dirty="0"/>
              <a:t>. Report on Duplicative IT Contracts (H867)</a:t>
            </a:r>
          </a:p>
          <a:p>
            <a:pPr lvl="1"/>
            <a:r>
              <a:rPr lang="en-US" dirty="0"/>
              <a:t>Requires DoD to submit a report to Congress by May 31, 2022, on efforts to reduce duplicative IT contracts</a:t>
            </a:r>
          </a:p>
          <a:p>
            <a:pPr lvl="1"/>
            <a:endParaRPr lang="en-US" dirty="0"/>
          </a:p>
          <a:p>
            <a:pPr lvl="1"/>
            <a:endParaRPr lang="en-US" sz="1800" dirty="0"/>
          </a:p>
        </p:txBody>
      </p:sp>
      <p:sp>
        <p:nvSpPr>
          <p:cNvPr id="4" name="Slide Number Placeholder 3">
            <a:extLst>
              <a:ext uri="{FF2B5EF4-FFF2-40B4-BE49-F238E27FC236}">
                <a16:creationId xmlns:a16="http://schemas.microsoft.com/office/drawing/2014/main" id="{B944DCAA-22EE-46D0-B7C3-5594E64EF6B5}"/>
              </a:ext>
            </a:extLst>
          </p:cNvPr>
          <p:cNvSpPr>
            <a:spLocks noGrp="1"/>
          </p:cNvSpPr>
          <p:nvPr>
            <p:ph type="sldNum" sz="quarter" idx="12"/>
          </p:nvPr>
        </p:nvSpPr>
        <p:spPr/>
        <p:txBody>
          <a:bodyPr/>
          <a:lstStyle/>
          <a:p>
            <a:fld id="{B715CB5C-FA2A-4B17-8BA5-2DB4B77A69FC}" type="slidenum">
              <a:rPr lang="en-US" smtClean="0"/>
              <a:t>19</a:t>
            </a:fld>
            <a:endParaRPr lang="en-US"/>
          </a:p>
        </p:txBody>
      </p:sp>
    </p:spTree>
    <p:extLst>
      <p:ext uri="{BB962C8B-B14F-4D97-AF65-F5344CB8AC3E}">
        <p14:creationId xmlns:p14="http://schemas.microsoft.com/office/powerpoint/2010/main" val="3354046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24E0F-C4F7-48A5-97FA-2CB2398C5AF0}"/>
              </a:ext>
            </a:extLst>
          </p:cNvPr>
          <p:cNvSpPr>
            <a:spLocks noGrp="1"/>
          </p:cNvSpPr>
          <p:nvPr>
            <p:ph type="title"/>
          </p:nvPr>
        </p:nvSpPr>
        <p:spPr/>
        <p:txBody>
          <a:bodyPr/>
          <a:lstStyle/>
          <a:p>
            <a:r>
              <a:rPr lang="en-US" dirty="0"/>
              <a:t>Status of Legislative Process</a:t>
            </a:r>
          </a:p>
        </p:txBody>
      </p:sp>
      <p:sp>
        <p:nvSpPr>
          <p:cNvPr id="3" name="Content Placeholder 2">
            <a:extLst>
              <a:ext uri="{FF2B5EF4-FFF2-40B4-BE49-F238E27FC236}">
                <a16:creationId xmlns:a16="http://schemas.microsoft.com/office/drawing/2014/main" id="{FB3CE848-0098-4623-867E-28EE80DFB7DA}"/>
              </a:ext>
            </a:extLst>
          </p:cNvPr>
          <p:cNvSpPr>
            <a:spLocks noGrp="1"/>
          </p:cNvSpPr>
          <p:nvPr>
            <p:ph idx="1"/>
          </p:nvPr>
        </p:nvSpPr>
        <p:spPr>
          <a:xfrm>
            <a:off x="838200" y="1946809"/>
            <a:ext cx="10515600" cy="4398905"/>
          </a:xfrm>
        </p:spPr>
        <p:txBody>
          <a:bodyPr>
            <a:normAutofit fontScale="92500" lnSpcReduction="10000"/>
          </a:bodyPr>
          <a:lstStyle/>
          <a:p>
            <a:r>
              <a:rPr lang="en-US" dirty="0"/>
              <a:t>House – Passed its version of the FY22 NDAA (H.R. 4350) on September 23 (316-113)</a:t>
            </a:r>
          </a:p>
          <a:p>
            <a:endParaRPr lang="en-US" dirty="0"/>
          </a:p>
          <a:p>
            <a:r>
              <a:rPr lang="en-US" dirty="0"/>
              <a:t>Senate – SASC reported out its version of the FY22 NDAA (S. 2792) on September 22</a:t>
            </a:r>
          </a:p>
          <a:p>
            <a:pPr lvl="1"/>
            <a:r>
              <a:rPr lang="en-US" dirty="0"/>
              <a:t>The Senate did not pass S. 2792 </a:t>
            </a:r>
          </a:p>
          <a:p>
            <a:pPr lvl="1"/>
            <a:endParaRPr lang="en-US" dirty="0"/>
          </a:p>
          <a:p>
            <a:r>
              <a:rPr lang="en-US" dirty="0"/>
              <a:t>House – The House passed S. 1605, a “conferenced” version of the FY22 NDAA, on December 7 (363-70) </a:t>
            </a:r>
          </a:p>
          <a:p>
            <a:pPr lvl="2"/>
            <a:r>
              <a:rPr lang="en-US" dirty="0"/>
              <a:t>Voting for: 194 Republicans (90% of Republicans) and 169 Democrats (75% of Democrats) </a:t>
            </a:r>
          </a:p>
          <a:p>
            <a:pPr lvl="2"/>
            <a:r>
              <a:rPr lang="en-US" dirty="0"/>
              <a:t>When the House passed H.R. 4350, significantly more Democrats than Republicans backed the legislation bill</a:t>
            </a:r>
          </a:p>
          <a:p>
            <a:endParaRPr lang="en-US" dirty="0"/>
          </a:p>
        </p:txBody>
      </p:sp>
      <p:sp>
        <p:nvSpPr>
          <p:cNvPr id="4" name="Slide Number Placeholder 3">
            <a:extLst>
              <a:ext uri="{FF2B5EF4-FFF2-40B4-BE49-F238E27FC236}">
                <a16:creationId xmlns:a16="http://schemas.microsoft.com/office/drawing/2014/main" id="{19ADDC77-D77C-4067-AA42-A94E321A2BCF}"/>
              </a:ext>
            </a:extLst>
          </p:cNvPr>
          <p:cNvSpPr>
            <a:spLocks noGrp="1"/>
          </p:cNvSpPr>
          <p:nvPr>
            <p:ph type="sldNum" sz="quarter" idx="12"/>
          </p:nvPr>
        </p:nvSpPr>
        <p:spPr/>
        <p:txBody>
          <a:bodyPr/>
          <a:lstStyle/>
          <a:p>
            <a:fld id="{B715CB5C-FA2A-4B17-8BA5-2DB4B77A69FC}" type="slidenum">
              <a:rPr lang="en-US" smtClean="0"/>
              <a:t>2</a:t>
            </a:fld>
            <a:endParaRPr lang="en-US"/>
          </a:p>
        </p:txBody>
      </p:sp>
    </p:spTree>
    <p:extLst>
      <p:ext uri="{BB962C8B-B14F-4D97-AF65-F5344CB8AC3E}">
        <p14:creationId xmlns:p14="http://schemas.microsoft.com/office/powerpoint/2010/main" val="3187925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Acquisition of Services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889211"/>
          </a:xfrm>
        </p:spPr>
        <p:txBody>
          <a:bodyPr>
            <a:normAutofit lnSpcReduction="10000"/>
          </a:bodyPr>
          <a:lstStyle/>
          <a:p>
            <a:r>
              <a:rPr lang="en-US" dirty="0"/>
              <a:t>Sec. 815. Modifying Procurement of Services: Data Analysis and Requirement Validations (H814/S802)</a:t>
            </a:r>
          </a:p>
          <a:p>
            <a:pPr lvl="1"/>
            <a:r>
              <a:rPr lang="en-US" dirty="0"/>
              <a:t>Amends the budget information required under 10 USC 2329 (procurement of services: data analysis) and delays when DoD must first submit such budget information to Congress from October 1, 2021, to February 1, 2023</a:t>
            </a:r>
          </a:p>
          <a:p>
            <a:pPr lvl="1"/>
            <a:r>
              <a:rPr lang="en-US" dirty="0"/>
              <a:t>Requires DoD to issue guidelines for evaluating requirements for service contracts, consistent with the DoD </a:t>
            </a:r>
            <a:r>
              <a:rPr lang="en-US" i="1" dirty="0"/>
              <a:t>Handbook of Contract Function Checklists for Services Acquisition </a:t>
            </a:r>
            <a:r>
              <a:rPr lang="en-US" dirty="0"/>
              <a:t> </a:t>
            </a:r>
          </a:p>
          <a:p>
            <a:pPr lvl="1"/>
            <a:r>
              <a:rPr lang="en-US" dirty="0"/>
              <a:t>Requires the acquisition decision authority for each services contract to certify that task orders or statements of work comply with the guidelines, risk mitigation efforts have been made, and task orders or statements of work do not include requirements formerly performed by DoD civilian employees</a:t>
            </a:r>
          </a:p>
          <a:p>
            <a:pPr lvl="1"/>
            <a:r>
              <a:rPr lang="en-US" dirty="0"/>
              <a:t>Repeals 10 USC 235 and section 852 of the FY2018 NDAA, whose requirements are generally incorporated into 10 USC 2329</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DD720328-40AE-4CAE-8180-D167DACCB637}"/>
              </a:ext>
            </a:extLst>
          </p:cNvPr>
          <p:cNvSpPr>
            <a:spLocks noGrp="1"/>
          </p:cNvSpPr>
          <p:nvPr>
            <p:ph type="sldNum" sz="quarter" idx="12"/>
          </p:nvPr>
        </p:nvSpPr>
        <p:spPr/>
        <p:txBody>
          <a:bodyPr/>
          <a:lstStyle/>
          <a:p>
            <a:fld id="{B715CB5C-FA2A-4B17-8BA5-2DB4B77A69FC}" type="slidenum">
              <a:rPr lang="en-US" smtClean="0"/>
              <a:t>20</a:t>
            </a:fld>
            <a:endParaRPr lang="en-US"/>
          </a:p>
        </p:txBody>
      </p:sp>
    </p:spTree>
    <p:extLst>
      <p:ext uri="{BB962C8B-B14F-4D97-AF65-F5344CB8AC3E}">
        <p14:creationId xmlns:p14="http://schemas.microsoft.com/office/powerpoint/2010/main" val="27296027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97AD2-52F7-442A-A489-8E9542C4B27D}"/>
              </a:ext>
            </a:extLst>
          </p:cNvPr>
          <p:cNvSpPr>
            <a:spLocks noGrp="1"/>
          </p:cNvSpPr>
          <p:nvPr>
            <p:ph type="title"/>
          </p:nvPr>
        </p:nvSpPr>
        <p:spPr/>
        <p:txBody>
          <a:bodyPr/>
          <a:lstStyle/>
          <a:p>
            <a:r>
              <a:rPr lang="en-US" dirty="0"/>
              <a:t>Agile Acquisitions – Commercial Items</a:t>
            </a:r>
          </a:p>
        </p:txBody>
      </p:sp>
      <p:sp>
        <p:nvSpPr>
          <p:cNvPr id="3" name="Content Placeholder 2">
            <a:extLst>
              <a:ext uri="{FF2B5EF4-FFF2-40B4-BE49-F238E27FC236}">
                <a16:creationId xmlns:a16="http://schemas.microsoft.com/office/drawing/2014/main" id="{7BD8D58A-E715-4034-92FC-3E76B09A8132}"/>
              </a:ext>
            </a:extLst>
          </p:cNvPr>
          <p:cNvSpPr>
            <a:spLocks noGrp="1"/>
          </p:cNvSpPr>
          <p:nvPr>
            <p:ph idx="1"/>
          </p:nvPr>
        </p:nvSpPr>
        <p:spPr>
          <a:xfrm>
            <a:off x="838200" y="1566250"/>
            <a:ext cx="10515600" cy="5171901"/>
          </a:xfrm>
        </p:spPr>
        <p:txBody>
          <a:bodyPr>
            <a:normAutofit fontScale="62500" lnSpcReduction="20000"/>
          </a:bodyPr>
          <a:lstStyle/>
          <a:p>
            <a:r>
              <a:rPr lang="en-US" dirty="0"/>
              <a:t>Sec. 807. Assessment of Impediments and Incentives to Improve Commercial Acquisitions (S803)  </a:t>
            </a:r>
          </a:p>
          <a:p>
            <a:pPr lvl="1"/>
            <a:r>
              <a:rPr lang="en-US" dirty="0"/>
              <a:t>Requires DoD to assess “impediments and incentives” to implementing a preference for commercial procurements. The goal of the assessment is to support rapid adoption of commercial advances in technology, and is to include a review of</a:t>
            </a:r>
          </a:p>
          <a:p>
            <a:pPr lvl="2"/>
            <a:r>
              <a:rPr lang="en-US" dirty="0"/>
              <a:t>policies, regulations, and oversight processes,</a:t>
            </a:r>
          </a:p>
          <a:p>
            <a:pPr lvl="2"/>
            <a:r>
              <a:rPr lang="en-US" dirty="0"/>
              <a:t>acquisition workforce training,</a:t>
            </a:r>
          </a:p>
          <a:p>
            <a:pPr lvl="2"/>
            <a:r>
              <a:rPr lang="en-US" b="1" dirty="0">
                <a:solidFill>
                  <a:schemeClr val="accent1">
                    <a:lumMod val="75000"/>
                  </a:schemeClr>
                </a:solidFill>
              </a:rPr>
              <a:t>allocation of technical data rights, </a:t>
            </a:r>
          </a:p>
          <a:p>
            <a:pPr lvl="2"/>
            <a:r>
              <a:rPr lang="en-US" dirty="0"/>
              <a:t>the role of the budgeting process, </a:t>
            </a:r>
          </a:p>
          <a:p>
            <a:pPr lvl="2"/>
            <a:r>
              <a:rPr lang="en-US" dirty="0"/>
              <a:t>the role of requirements, </a:t>
            </a:r>
          </a:p>
          <a:p>
            <a:pPr lvl="2"/>
            <a:r>
              <a:rPr lang="en-US" dirty="0"/>
              <a:t>systemic biases in favor of custom solutions, and</a:t>
            </a:r>
          </a:p>
          <a:p>
            <a:pPr lvl="2"/>
            <a:r>
              <a:rPr lang="en-US" dirty="0"/>
              <a:t>risks to contracting officers and procurement officials pursuing commercial solutions, and organizational incentives and disincentives </a:t>
            </a:r>
          </a:p>
          <a:p>
            <a:pPr lvl="1"/>
            <a:r>
              <a:rPr lang="en-US" dirty="0"/>
              <a:t>Requires DoD to brief the defense committees within 120 days of enactment on actions taken to improve compliance with the commercial acquisition preference</a:t>
            </a:r>
          </a:p>
          <a:p>
            <a:pPr lvl="1"/>
            <a:endParaRPr lang="en-US" dirty="0"/>
          </a:p>
          <a:p>
            <a:r>
              <a:rPr lang="en-US" dirty="0"/>
              <a:t>Sec. 1606. Space Force Programs and Commercial Capabilities (H1606/S1512/S1513)  </a:t>
            </a:r>
          </a:p>
          <a:p>
            <a:pPr lvl="1"/>
            <a:r>
              <a:rPr lang="en-US" dirty="0"/>
              <a:t>Amends section 957 of the FY2020 NDAA (establishing a Service Acquisition Executive for space systems), requiring that prior to establishing a program of record, the SAE for space systems shall determine whether existing or planned commercially available capabilities could meet all or part of the program requirements</a:t>
            </a:r>
          </a:p>
          <a:p>
            <a:pPr lvl="1"/>
            <a:r>
              <a:rPr lang="en-US" dirty="0"/>
              <a:t>If it is determined that commercial capabilities can fulfill at least some of the requirements, the SAE shall submit the result of determination to the defense committees within 30 days </a:t>
            </a:r>
          </a:p>
          <a:p>
            <a:pPr lvl="1"/>
            <a:endParaRPr lang="en-US" dirty="0"/>
          </a:p>
          <a:p>
            <a:r>
              <a:rPr lang="fr-FR" i="1" dirty="0"/>
              <a:t>Joint </a:t>
            </a:r>
            <a:r>
              <a:rPr lang="fr-FR" i="1" dirty="0" err="1"/>
              <a:t>Explanatory</a:t>
            </a:r>
            <a:r>
              <a:rPr lang="fr-FR" i="1" dirty="0"/>
              <a:t> </a:t>
            </a:r>
            <a:r>
              <a:rPr lang="fr-FR" i="1" dirty="0" err="1"/>
              <a:t>Statement</a:t>
            </a:r>
            <a:r>
              <a:rPr lang="fr-FR" i="1" dirty="0"/>
              <a:t>. </a:t>
            </a:r>
            <a:r>
              <a:rPr lang="fr-FR" dirty="0"/>
              <a:t>Report on Commercial Item </a:t>
            </a:r>
            <a:r>
              <a:rPr lang="fr-FR" dirty="0" err="1"/>
              <a:t>Determinations</a:t>
            </a:r>
            <a:r>
              <a:rPr lang="fr-FR" dirty="0"/>
              <a:t> (H857) </a:t>
            </a:r>
          </a:p>
          <a:p>
            <a:pPr lvl="1"/>
            <a:r>
              <a:rPr lang="fr-FR" dirty="0"/>
              <a:t>Directs DoD to </a:t>
            </a:r>
            <a:r>
              <a:rPr lang="fr-FR" dirty="0" err="1"/>
              <a:t>submit</a:t>
            </a:r>
            <a:r>
              <a:rPr lang="fr-FR" dirty="0"/>
              <a:t> a report to the </a:t>
            </a:r>
            <a:r>
              <a:rPr lang="fr-FR" dirty="0" err="1"/>
              <a:t>defense</a:t>
            </a:r>
            <a:r>
              <a:rPr lang="fr-FR" dirty="0"/>
              <a:t> </a:t>
            </a:r>
            <a:r>
              <a:rPr lang="fr-FR" dirty="0" err="1"/>
              <a:t>committees</a:t>
            </a:r>
            <a:r>
              <a:rPr lang="fr-FR" dirty="0"/>
              <a:t> by </a:t>
            </a:r>
            <a:r>
              <a:rPr lang="fr-FR" dirty="0" err="1"/>
              <a:t>January</a:t>
            </a:r>
            <a:r>
              <a:rPr lang="fr-FR" dirty="0"/>
              <a:t> 1, 2023, (p.  205) to </a:t>
            </a:r>
            <a:r>
              <a:rPr lang="fr-FR" dirty="0" err="1"/>
              <a:t>include</a:t>
            </a:r>
            <a:r>
              <a:rPr lang="fr-FR" dirty="0"/>
              <a:t> an </a:t>
            </a:r>
            <a:r>
              <a:rPr lang="fr-FR" dirty="0" err="1"/>
              <a:t>anaylsis</a:t>
            </a:r>
            <a:r>
              <a:rPr lang="fr-FR" dirty="0"/>
              <a:t> of </a:t>
            </a:r>
            <a:r>
              <a:rPr lang="en-US" dirty="0"/>
              <a:t>the training available for the acquisition workforce related to commercial item and price reasonableness determinations </a:t>
            </a:r>
            <a:endParaRPr lang="fr-FR"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770831A0-BB65-4FDB-9369-42B73B090D0C}"/>
              </a:ext>
            </a:extLst>
          </p:cNvPr>
          <p:cNvSpPr>
            <a:spLocks noGrp="1"/>
          </p:cNvSpPr>
          <p:nvPr>
            <p:ph type="sldNum" sz="quarter" idx="12"/>
          </p:nvPr>
        </p:nvSpPr>
        <p:spPr/>
        <p:txBody>
          <a:bodyPr/>
          <a:lstStyle/>
          <a:p>
            <a:fld id="{B715CB5C-FA2A-4B17-8BA5-2DB4B77A69FC}" type="slidenum">
              <a:rPr lang="en-US" smtClean="0"/>
              <a:t>21</a:t>
            </a:fld>
            <a:endParaRPr lang="en-US"/>
          </a:p>
        </p:txBody>
      </p:sp>
    </p:spTree>
    <p:extLst>
      <p:ext uri="{BB962C8B-B14F-4D97-AF65-F5344CB8AC3E}">
        <p14:creationId xmlns:p14="http://schemas.microsoft.com/office/powerpoint/2010/main" val="2324478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97AD2-52F7-442A-A489-8E9542C4B27D}"/>
              </a:ext>
            </a:extLst>
          </p:cNvPr>
          <p:cNvSpPr>
            <a:spLocks noGrp="1"/>
          </p:cNvSpPr>
          <p:nvPr>
            <p:ph type="title"/>
          </p:nvPr>
        </p:nvSpPr>
        <p:spPr>
          <a:xfrm>
            <a:off x="838199" y="365125"/>
            <a:ext cx="10787743" cy="1325563"/>
          </a:xfrm>
        </p:spPr>
        <p:txBody>
          <a:bodyPr>
            <a:normAutofit/>
          </a:bodyPr>
          <a:lstStyle/>
          <a:p>
            <a:r>
              <a:rPr lang="en-US" sz="4300" dirty="0"/>
              <a:t>Agile Acquisitions – Other Transaction Authority</a:t>
            </a:r>
            <a:endParaRPr lang="en-US" sz="4300" dirty="0">
              <a:highlight>
                <a:srgbClr val="FFFF00"/>
              </a:highlight>
            </a:endParaRPr>
          </a:p>
        </p:txBody>
      </p:sp>
      <p:sp>
        <p:nvSpPr>
          <p:cNvPr id="3" name="Content Placeholder 2">
            <a:extLst>
              <a:ext uri="{FF2B5EF4-FFF2-40B4-BE49-F238E27FC236}">
                <a16:creationId xmlns:a16="http://schemas.microsoft.com/office/drawing/2014/main" id="{7BD8D58A-E715-4034-92FC-3E76B09A8132}"/>
              </a:ext>
            </a:extLst>
          </p:cNvPr>
          <p:cNvSpPr>
            <a:spLocks noGrp="1"/>
          </p:cNvSpPr>
          <p:nvPr>
            <p:ph idx="1"/>
          </p:nvPr>
        </p:nvSpPr>
        <p:spPr>
          <a:xfrm>
            <a:off x="838200" y="1560352"/>
            <a:ext cx="10515600" cy="5105491"/>
          </a:xfrm>
        </p:spPr>
        <p:txBody>
          <a:bodyPr>
            <a:normAutofit fontScale="85000" lnSpcReduction="10000"/>
          </a:bodyPr>
          <a:lstStyle/>
          <a:p>
            <a:r>
              <a:rPr lang="en-US" dirty="0"/>
              <a:t>Sec. 821. Modification of Other Transaction Authority (S213)</a:t>
            </a:r>
          </a:p>
          <a:p>
            <a:pPr lvl="1"/>
            <a:r>
              <a:rPr lang="en-US" dirty="0"/>
              <a:t>Amends 10 USC 2371, replacing the requirement that DoD issue regulations governing OTAs for research with a requirement to issue guidance</a:t>
            </a:r>
          </a:p>
          <a:p>
            <a:pPr lvl="1"/>
            <a:endParaRPr lang="en-US" dirty="0"/>
          </a:p>
          <a:p>
            <a:r>
              <a:rPr lang="en-US" dirty="0"/>
              <a:t>Sec. 824. Recommendations on the use of Other Transaction Authorities (S811)</a:t>
            </a:r>
          </a:p>
          <a:p>
            <a:pPr lvl="1"/>
            <a:r>
              <a:rPr lang="en-US" dirty="0"/>
              <a:t>Requires DoD to submit a report to the defense committees that reviews the policies, regulations, and use of OTAs, and assesses the merits of modifying or expanding the authorities on a variety of issues, including:  </a:t>
            </a:r>
          </a:p>
          <a:p>
            <a:pPr lvl="2"/>
            <a:r>
              <a:rPr lang="en-US" dirty="0"/>
              <a:t>Using force majeure provisions to deal with unforeseen circumstances</a:t>
            </a:r>
          </a:p>
          <a:p>
            <a:pPr lvl="2"/>
            <a:r>
              <a:rPr lang="en-US" dirty="0"/>
              <a:t>Determining whether an entity is a nontraditional defense contractor based on the status of the parent company or majority owner, or whether the entity has a 100-percent employee stock ownership plan</a:t>
            </a:r>
          </a:p>
          <a:p>
            <a:pPr lvl="2"/>
            <a:r>
              <a:rPr lang="en-US" dirty="0"/>
              <a:t>Authorizing DoD to use OTAs for sustainment and procurement – without the need for prototyping </a:t>
            </a:r>
          </a:p>
          <a:p>
            <a:pPr lvl="2"/>
            <a:r>
              <a:rPr lang="en-US" dirty="0"/>
              <a:t>Authorizing DoD to use OTAs for prototyping or acquiring services</a:t>
            </a:r>
          </a:p>
          <a:p>
            <a:pPr lvl="2"/>
            <a:r>
              <a:rPr lang="en-US" dirty="0"/>
              <a:t>Creating authorities or policies to more effectively use consortia</a:t>
            </a:r>
          </a:p>
          <a:p>
            <a:pPr lvl="2"/>
            <a:r>
              <a:rPr lang="en-US" dirty="0"/>
              <a:t>Improving DoD’s ability to report on individual awards executed through consortia</a:t>
            </a:r>
          </a:p>
          <a:p>
            <a:pPr lvl="1"/>
            <a:r>
              <a:rPr lang="en-US" dirty="0"/>
              <a:t>Requires DoD to submit the report by December 31, 2022  </a:t>
            </a:r>
          </a:p>
          <a:p>
            <a:pPr lvl="1"/>
            <a:endParaRPr lang="en-US" dirty="0"/>
          </a:p>
          <a:p>
            <a:pPr lvl="2"/>
            <a:endParaRPr lang="en-US" dirty="0"/>
          </a:p>
          <a:p>
            <a:pPr lvl="1"/>
            <a:endParaRPr lang="en-US" dirty="0"/>
          </a:p>
        </p:txBody>
      </p:sp>
      <p:sp>
        <p:nvSpPr>
          <p:cNvPr id="4" name="Slide Number Placeholder 3">
            <a:extLst>
              <a:ext uri="{FF2B5EF4-FFF2-40B4-BE49-F238E27FC236}">
                <a16:creationId xmlns:a16="http://schemas.microsoft.com/office/drawing/2014/main" id="{E8FA7C70-B86E-4F81-9E8C-D3A77122501E}"/>
              </a:ext>
            </a:extLst>
          </p:cNvPr>
          <p:cNvSpPr>
            <a:spLocks noGrp="1"/>
          </p:cNvSpPr>
          <p:nvPr>
            <p:ph type="sldNum" sz="quarter" idx="12"/>
          </p:nvPr>
        </p:nvSpPr>
        <p:spPr/>
        <p:txBody>
          <a:bodyPr/>
          <a:lstStyle/>
          <a:p>
            <a:fld id="{B715CB5C-FA2A-4B17-8BA5-2DB4B77A69FC}" type="slidenum">
              <a:rPr lang="en-US" smtClean="0"/>
              <a:t>22</a:t>
            </a:fld>
            <a:endParaRPr lang="en-US"/>
          </a:p>
        </p:txBody>
      </p:sp>
    </p:spTree>
    <p:extLst>
      <p:ext uri="{BB962C8B-B14F-4D97-AF65-F5344CB8AC3E}">
        <p14:creationId xmlns:p14="http://schemas.microsoft.com/office/powerpoint/2010/main" val="28333114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97AD2-52F7-442A-A489-8E9542C4B27D}"/>
              </a:ext>
            </a:extLst>
          </p:cNvPr>
          <p:cNvSpPr>
            <a:spLocks noGrp="1"/>
          </p:cNvSpPr>
          <p:nvPr>
            <p:ph type="title"/>
          </p:nvPr>
        </p:nvSpPr>
        <p:spPr/>
        <p:txBody>
          <a:bodyPr/>
          <a:lstStyle/>
          <a:p>
            <a:r>
              <a:rPr lang="en-US" dirty="0"/>
              <a:t>Agile Acquisitions</a:t>
            </a:r>
          </a:p>
        </p:txBody>
      </p:sp>
      <p:sp>
        <p:nvSpPr>
          <p:cNvPr id="3" name="Content Placeholder 2">
            <a:extLst>
              <a:ext uri="{FF2B5EF4-FFF2-40B4-BE49-F238E27FC236}">
                <a16:creationId xmlns:a16="http://schemas.microsoft.com/office/drawing/2014/main" id="{7BD8D58A-E715-4034-92FC-3E76B09A8132}"/>
              </a:ext>
            </a:extLst>
          </p:cNvPr>
          <p:cNvSpPr>
            <a:spLocks noGrp="1"/>
          </p:cNvSpPr>
          <p:nvPr>
            <p:ph idx="1"/>
          </p:nvPr>
        </p:nvSpPr>
        <p:spPr>
          <a:xfrm>
            <a:off x="838200" y="1560352"/>
            <a:ext cx="10515600" cy="5297648"/>
          </a:xfrm>
        </p:spPr>
        <p:txBody>
          <a:bodyPr>
            <a:normAutofit fontScale="92500" lnSpcReduction="20000"/>
          </a:bodyPr>
          <a:lstStyle/>
          <a:p>
            <a:r>
              <a:rPr lang="en-US" dirty="0"/>
              <a:t>Sec. 803. Make Permanent the Commercial Solutions Openings (CSO) Authority (S816)</a:t>
            </a:r>
          </a:p>
          <a:p>
            <a:pPr lvl="1"/>
            <a:r>
              <a:rPr lang="en-US" dirty="0"/>
              <a:t>Makes permanent the CSO authority (established by sec. 879 of the FY17 NDAA),  allowing DoD to acquire innovative commercial products and services through a competitive selection of proposals stemming from a general solicitation for fixed-price contracts</a:t>
            </a:r>
          </a:p>
          <a:p>
            <a:pPr lvl="1"/>
            <a:r>
              <a:rPr lang="en-US" dirty="0"/>
              <a:t>Requires written approval from the Service Acquisition Executive or the Under Secretary of Defense (A&amp;S) and congressional notification within 45 days of award for agreements in excess of $100 million</a:t>
            </a:r>
          </a:p>
          <a:p>
            <a:pPr lvl="1"/>
            <a:r>
              <a:rPr lang="en-US" dirty="0"/>
              <a:t>Requires DoD to collect data on the use of the authority (prohibiting DoD from using the authority until a data collection plan is submitted to Congress) </a:t>
            </a:r>
          </a:p>
          <a:p>
            <a:pPr lvl="1"/>
            <a:endParaRPr lang="en-US" dirty="0"/>
          </a:p>
          <a:p>
            <a:r>
              <a:rPr lang="en-US" dirty="0"/>
              <a:t>Sec. 822. Modification of Prize Authority for Advanced Technology (S814)</a:t>
            </a:r>
          </a:p>
          <a:p>
            <a:pPr lvl="1"/>
            <a:r>
              <a:rPr lang="en-US" dirty="0"/>
              <a:t>Amends 10 USC 2374a (prizes for advanced technology achievements) by authorizing DoD to award procurement agreements as a prize for achievements in research technology development and prototype development </a:t>
            </a:r>
          </a:p>
          <a:p>
            <a:pPr lvl="1"/>
            <a:r>
              <a:rPr lang="en-US" dirty="0"/>
              <a:t>Requires DoD to notify the defense committees in writing withing 15 days when a contract or other agreement exceeding $10 million is awarded under this section </a:t>
            </a:r>
          </a:p>
          <a:p>
            <a:pPr lvl="1"/>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DA9C73B2-FBA1-4952-A7FE-BCFCA3D5EC4E}"/>
              </a:ext>
            </a:extLst>
          </p:cNvPr>
          <p:cNvSpPr>
            <a:spLocks noGrp="1"/>
          </p:cNvSpPr>
          <p:nvPr>
            <p:ph type="sldNum" sz="quarter" idx="12"/>
          </p:nvPr>
        </p:nvSpPr>
        <p:spPr/>
        <p:txBody>
          <a:bodyPr/>
          <a:lstStyle/>
          <a:p>
            <a:fld id="{B715CB5C-FA2A-4B17-8BA5-2DB4B77A69FC}" type="slidenum">
              <a:rPr lang="en-US" smtClean="0"/>
              <a:t>23</a:t>
            </a:fld>
            <a:endParaRPr lang="en-US"/>
          </a:p>
        </p:txBody>
      </p:sp>
    </p:spTree>
    <p:extLst>
      <p:ext uri="{BB962C8B-B14F-4D97-AF65-F5344CB8AC3E}">
        <p14:creationId xmlns:p14="http://schemas.microsoft.com/office/powerpoint/2010/main" val="2885779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3">
                                            <p:txEl>
                                              <p:pRg st="3" end="3"/>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97AD2-52F7-442A-A489-8E9542C4B27D}"/>
              </a:ext>
            </a:extLst>
          </p:cNvPr>
          <p:cNvSpPr>
            <a:spLocks noGrp="1"/>
          </p:cNvSpPr>
          <p:nvPr>
            <p:ph type="title"/>
          </p:nvPr>
        </p:nvSpPr>
        <p:spPr/>
        <p:txBody>
          <a:bodyPr/>
          <a:lstStyle/>
          <a:p>
            <a:r>
              <a:rPr lang="en-US" dirty="0"/>
              <a:t>Agile Acquisitions</a:t>
            </a:r>
          </a:p>
        </p:txBody>
      </p:sp>
      <p:sp>
        <p:nvSpPr>
          <p:cNvPr id="3" name="Content Placeholder 2">
            <a:extLst>
              <a:ext uri="{FF2B5EF4-FFF2-40B4-BE49-F238E27FC236}">
                <a16:creationId xmlns:a16="http://schemas.microsoft.com/office/drawing/2014/main" id="{7BD8D58A-E715-4034-92FC-3E76B09A8132}"/>
              </a:ext>
            </a:extLst>
          </p:cNvPr>
          <p:cNvSpPr>
            <a:spLocks noGrp="1"/>
          </p:cNvSpPr>
          <p:nvPr>
            <p:ph idx="1"/>
          </p:nvPr>
        </p:nvSpPr>
        <p:spPr>
          <a:xfrm>
            <a:off x="838200" y="1560351"/>
            <a:ext cx="10515600" cy="5052484"/>
          </a:xfrm>
        </p:spPr>
        <p:txBody>
          <a:bodyPr>
            <a:normAutofit fontScale="85000" lnSpcReduction="20000"/>
          </a:bodyPr>
          <a:lstStyle/>
          <a:p>
            <a:r>
              <a:rPr lang="en-US" dirty="0"/>
              <a:t>Sec. 823. Pilot Program on Systems Engineering Determinations (S806)</a:t>
            </a:r>
          </a:p>
          <a:p>
            <a:pPr lvl="1"/>
            <a:r>
              <a:rPr lang="en-US" dirty="0"/>
              <a:t>Requires that by September 30, 2023, the Defense Innovation Unit, Strategic Capabilities Office, and DARPA undertake at least two transactions using OTAs or other specified R&amp;D authorities </a:t>
            </a:r>
          </a:p>
          <a:p>
            <a:pPr lvl="2"/>
            <a:r>
              <a:rPr lang="en-US" dirty="0"/>
              <a:t>Requires the head of the DoD entity executing a designated transaction to put in writing within 30 days of the transaction, the criteria for assessing the potential military applications to be demonstrated  </a:t>
            </a:r>
          </a:p>
          <a:p>
            <a:pPr lvl="2"/>
            <a:r>
              <a:rPr lang="en-US" dirty="0"/>
              <a:t>Requires the official within 30 days of the end of the period of performance, to determine in writing if the project should be:</a:t>
            </a:r>
          </a:p>
          <a:p>
            <a:pPr lvl="3"/>
            <a:r>
              <a:rPr lang="en-US" dirty="0"/>
              <a:t>Discontinued </a:t>
            </a:r>
          </a:p>
          <a:p>
            <a:pPr lvl="3"/>
            <a:r>
              <a:rPr lang="en-US" dirty="0"/>
              <a:t>Retained and continued </a:t>
            </a:r>
          </a:p>
          <a:p>
            <a:pPr lvl="3"/>
            <a:r>
              <a:rPr lang="en-US" dirty="0"/>
              <a:t>Endorsed and referred to the appropriate Systems Engineering Command   </a:t>
            </a:r>
          </a:p>
          <a:p>
            <a:pPr lvl="2"/>
            <a:r>
              <a:rPr lang="en-US" dirty="0"/>
              <a:t>Requires the Systems Engineering Command, within 30 days of referral, to develop a plan to complete the project and identify funding</a:t>
            </a:r>
          </a:p>
          <a:p>
            <a:pPr lvl="2"/>
            <a:r>
              <a:rPr lang="en-US" dirty="0"/>
              <a:t>Within 30 days of completing the plan, requires the Systems Engineering Command to determine in writing if the program should be discontinued, retained and continued, or endorsed and referred to a Program Executive Office </a:t>
            </a:r>
          </a:p>
          <a:p>
            <a:pPr lvl="1"/>
            <a:r>
              <a:rPr lang="en-US" dirty="0"/>
              <a:t>Requires DoD to brief the armed services committees within 60 days of enactment on plans to implement the pilot (and provide regular updates on the individual transactions)</a:t>
            </a:r>
          </a:p>
          <a:p>
            <a:pPr lvl="1"/>
            <a:r>
              <a:rPr lang="en-US" dirty="0"/>
              <a:t>The </a:t>
            </a:r>
            <a:r>
              <a:rPr lang="en-US" i="1" dirty="0"/>
              <a:t>Joint Explanatory Statement </a:t>
            </a:r>
            <a:r>
              <a:rPr lang="en-US" dirty="0"/>
              <a:t>requires each component executive to submit a report to the defense committees by September 1, 2022, on the current policies relating to technology transition and by December 1, 2022, on the effectiveness of the pilot program </a:t>
            </a:r>
          </a:p>
        </p:txBody>
      </p:sp>
      <p:sp>
        <p:nvSpPr>
          <p:cNvPr id="4" name="Slide Number Placeholder 3">
            <a:extLst>
              <a:ext uri="{FF2B5EF4-FFF2-40B4-BE49-F238E27FC236}">
                <a16:creationId xmlns:a16="http://schemas.microsoft.com/office/drawing/2014/main" id="{249C653A-CBA2-497D-BAD3-6197848AA29D}"/>
              </a:ext>
            </a:extLst>
          </p:cNvPr>
          <p:cNvSpPr>
            <a:spLocks noGrp="1"/>
          </p:cNvSpPr>
          <p:nvPr>
            <p:ph type="sldNum" sz="quarter" idx="12"/>
          </p:nvPr>
        </p:nvSpPr>
        <p:spPr/>
        <p:txBody>
          <a:bodyPr/>
          <a:lstStyle/>
          <a:p>
            <a:fld id="{B715CB5C-FA2A-4B17-8BA5-2DB4B77A69FC}" type="slidenum">
              <a:rPr lang="en-US" smtClean="0"/>
              <a:t>24</a:t>
            </a:fld>
            <a:endParaRPr lang="en-US"/>
          </a:p>
        </p:txBody>
      </p:sp>
    </p:spTree>
    <p:extLst>
      <p:ext uri="{BB962C8B-B14F-4D97-AF65-F5344CB8AC3E}">
        <p14:creationId xmlns:p14="http://schemas.microsoft.com/office/powerpoint/2010/main" val="3477893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3">
                                            <p:txEl>
                                              <p:pRg st="10" end="10"/>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97AD2-52F7-442A-A489-8E9542C4B27D}"/>
              </a:ext>
            </a:extLst>
          </p:cNvPr>
          <p:cNvSpPr>
            <a:spLocks noGrp="1"/>
          </p:cNvSpPr>
          <p:nvPr>
            <p:ph type="title"/>
          </p:nvPr>
        </p:nvSpPr>
        <p:spPr/>
        <p:txBody>
          <a:bodyPr/>
          <a:lstStyle/>
          <a:p>
            <a:r>
              <a:rPr lang="en-US" dirty="0"/>
              <a:t>Agile Acquisitions</a:t>
            </a:r>
            <a:endParaRPr lang="en-US" dirty="0">
              <a:highlight>
                <a:srgbClr val="FFFF00"/>
              </a:highlight>
            </a:endParaRPr>
          </a:p>
        </p:txBody>
      </p:sp>
      <p:sp>
        <p:nvSpPr>
          <p:cNvPr id="3" name="Content Placeholder 2">
            <a:extLst>
              <a:ext uri="{FF2B5EF4-FFF2-40B4-BE49-F238E27FC236}">
                <a16:creationId xmlns:a16="http://schemas.microsoft.com/office/drawing/2014/main" id="{7BD8D58A-E715-4034-92FC-3E76B09A8132}"/>
              </a:ext>
            </a:extLst>
          </p:cNvPr>
          <p:cNvSpPr>
            <a:spLocks noGrp="1"/>
          </p:cNvSpPr>
          <p:nvPr>
            <p:ph idx="1"/>
          </p:nvPr>
        </p:nvSpPr>
        <p:spPr>
          <a:xfrm>
            <a:off x="838200" y="1560352"/>
            <a:ext cx="10515600" cy="5297648"/>
          </a:xfrm>
        </p:spPr>
        <p:txBody>
          <a:bodyPr>
            <a:normAutofit fontScale="85000" lnSpcReduction="20000"/>
          </a:bodyPr>
          <a:lstStyle/>
          <a:p>
            <a:pPr marR="0" lvl="0" fontAlgn="auto">
              <a:spcBef>
                <a:spcPts val="1000"/>
              </a:spcBef>
              <a:spcAft>
                <a:spcPts val="0"/>
              </a:spcAft>
              <a:buClrTx/>
              <a:buSzTx/>
              <a:tabLst/>
              <a:defRPr/>
            </a:pPr>
            <a:r>
              <a:rPr lang="en-US" sz="2600" dirty="0"/>
              <a:t>Sec. 833. Pilot Program on Acquisition of Emerging Technologies (S804)</a:t>
            </a:r>
          </a:p>
          <a:p>
            <a:pPr marR="0" lvl="1" fontAlgn="auto">
              <a:spcAft>
                <a:spcPts val="0"/>
              </a:spcAft>
              <a:buClrTx/>
              <a:buSzTx/>
              <a:tabLst/>
              <a:defRPr/>
            </a:pPr>
            <a:r>
              <a:rPr lang="en-US" sz="2100" dirty="0"/>
              <a:t>Requires DoD to establish within 180 days of enactment a pilot program to create acquisition mechanisms that speed up the transition of emerging technologies into acquisition programs </a:t>
            </a:r>
          </a:p>
          <a:p>
            <a:pPr marR="0" lvl="1" fontAlgn="auto">
              <a:spcAft>
                <a:spcPts val="0"/>
              </a:spcAft>
              <a:buClrTx/>
              <a:buSzTx/>
              <a:tabLst/>
              <a:defRPr/>
            </a:pPr>
            <a:r>
              <a:rPr lang="en-US" sz="2100" dirty="0"/>
              <a:t>Requires the Under Secretary (A&amp;S) to award at least four agreements supporting priority modernization activities and develop unique acquisition plans for each agreement, including alternative price evaluation models and IP strategies  </a:t>
            </a:r>
          </a:p>
          <a:p>
            <a:pPr marR="0" lvl="1" fontAlgn="auto">
              <a:spcAft>
                <a:spcPts val="0"/>
              </a:spcAft>
              <a:buClrTx/>
              <a:buSzTx/>
              <a:tabLst/>
              <a:defRPr/>
            </a:pPr>
            <a:r>
              <a:rPr lang="en-US" sz="2100" dirty="0"/>
              <a:t>Requires the Under Secretary to create mechanisms to waive any Department regulation or policy that is not required by statute </a:t>
            </a:r>
          </a:p>
          <a:p>
            <a:pPr marR="0" lvl="1" fontAlgn="auto">
              <a:spcAft>
                <a:spcPts val="0"/>
              </a:spcAft>
              <a:buClrTx/>
              <a:buSzTx/>
              <a:tabLst/>
              <a:defRPr/>
            </a:pPr>
            <a:r>
              <a:rPr lang="en-US" sz="2100" dirty="0"/>
              <a:t>Requires DoD to brief the defense committees on the program within 180 days (and annually thereafter)</a:t>
            </a:r>
          </a:p>
          <a:p>
            <a:pPr marR="0" lvl="1" fontAlgn="auto">
              <a:spcAft>
                <a:spcPts val="0"/>
              </a:spcAft>
              <a:buClrTx/>
              <a:buSzTx/>
              <a:tabLst/>
              <a:defRPr/>
            </a:pPr>
            <a:r>
              <a:rPr lang="en-US" sz="2100" dirty="0"/>
              <a:t>Requires DoD to establish mechanisms to collect and analyze data on the pilot program</a:t>
            </a:r>
          </a:p>
          <a:p>
            <a:pPr marR="0" lvl="1" fontAlgn="auto">
              <a:spcAft>
                <a:spcPts val="0"/>
              </a:spcAft>
              <a:buClrTx/>
              <a:buSzTx/>
              <a:tabLst/>
              <a:defRPr/>
            </a:pPr>
            <a:r>
              <a:rPr lang="en-US" sz="2100" dirty="0"/>
              <a:t>The pilot terminates the earlier of when all projects are completed or canceled, or after five years of enactment</a:t>
            </a:r>
          </a:p>
          <a:p>
            <a:pPr marR="0" lvl="1" fontAlgn="auto">
              <a:spcAft>
                <a:spcPts val="0"/>
              </a:spcAft>
              <a:buClrTx/>
              <a:buSzTx/>
              <a:tabLst/>
              <a:defRPr/>
            </a:pPr>
            <a:endParaRPr lang="en-US" sz="2100" dirty="0"/>
          </a:p>
          <a:p>
            <a:r>
              <a:rPr lang="en-US" sz="2600" dirty="0"/>
              <a:t>Sec. 834. Pilot Program to Accelerate Innovative Technologies (H5207)</a:t>
            </a:r>
          </a:p>
          <a:p>
            <a:pPr lvl="1"/>
            <a:r>
              <a:rPr lang="en-US" sz="2100" dirty="0"/>
              <a:t>Requires DoD, subject to appropriations, to establish a merit-based pilot program to accelerate the procurement and fielding of innovative technologies, and issue guidelines for the pilot within one year of enactment</a:t>
            </a:r>
          </a:p>
          <a:p>
            <a:pPr lvl="2"/>
            <a:r>
              <a:rPr lang="en-US" sz="1800" dirty="0"/>
              <a:t>Guidelines must prioritize small businesses and nontraditional defense contractors</a:t>
            </a:r>
          </a:p>
          <a:p>
            <a:pPr lvl="1"/>
            <a:r>
              <a:rPr lang="en-US" sz="2100" dirty="0"/>
              <a:t>Requires DoD to collect and analyze data and submit biannual reports to the congressional defense committees on the pilot program</a:t>
            </a:r>
          </a:p>
          <a:p>
            <a:pPr lvl="2"/>
            <a:r>
              <a:rPr lang="en-US" sz="1800" dirty="0"/>
              <a:t>DoD may not fund the pilot until it submits to the defense committees a plan for collecting data</a:t>
            </a:r>
          </a:p>
          <a:p>
            <a:pPr lvl="2"/>
            <a:endParaRPr lang="en-US" dirty="0"/>
          </a:p>
        </p:txBody>
      </p:sp>
      <p:sp>
        <p:nvSpPr>
          <p:cNvPr id="4" name="Slide Number Placeholder 3">
            <a:extLst>
              <a:ext uri="{FF2B5EF4-FFF2-40B4-BE49-F238E27FC236}">
                <a16:creationId xmlns:a16="http://schemas.microsoft.com/office/drawing/2014/main" id="{47459F26-B619-44EA-9478-162AA2948D12}"/>
              </a:ext>
            </a:extLst>
          </p:cNvPr>
          <p:cNvSpPr>
            <a:spLocks noGrp="1"/>
          </p:cNvSpPr>
          <p:nvPr>
            <p:ph type="sldNum" sz="quarter" idx="12"/>
          </p:nvPr>
        </p:nvSpPr>
        <p:spPr/>
        <p:txBody>
          <a:bodyPr/>
          <a:lstStyle/>
          <a:p>
            <a:fld id="{B715CB5C-FA2A-4B17-8BA5-2DB4B77A69FC}" type="slidenum">
              <a:rPr lang="en-US" smtClean="0"/>
              <a:t>25</a:t>
            </a:fld>
            <a:endParaRPr lang="en-US" dirty="0"/>
          </a:p>
        </p:txBody>
      </p:sp>
    </p:spTree>
    <p:extLst>
      <p:ext uri="{BB962C8B-B14F-4D97-AF65-F5344CB8AC3E}">
        <p14:creationId xmlns:p14="http://schemas.microsoft.com/office/powerpoint/2010/main" val="391173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3">
                                            <p:txEl>
                                              <p:pRg st="5" end="5"/>
                                            </p:txEl>
                                          </p:spTgt>
                                        </p:tgtEl>
                                        <p:attrNameLst>
                                          <p:attrName>style.color</p:attrName>
                                        </p:attrNameLst>
                                      </p:cBhvr>
                                      <p:to>
                                        <a:schemeClr val="accent2"/>
                                      </p:to>
                                    </p:animClr>
                                  </p:childTnLst>
                                </p:cTn>
                              </p:par>
                              <p:par>
                                <p:cTn id="7" presetID="3" presetClass="emph" presetSubtype="2" fill="hold" nodeType="withEffect">
                                  <p:stCondLst>
                                    <p:cond delay="0"/>
                                  </p:stCondLst>
                                  <p:childTnLst>
                                    <p:animClr clrSpc="rgb" dir="cw">
                                      <p:cBhvr override="childStyle">
                                        <p:cTn id="8" dur="2000" fill="hold"/>
                                        <p:tgtEl>
                                          <p:spTgt spid="3">
                                            <p:txEl>
                                              <p:pRg st="11" end="11"/>
                                            </p:txEl>
                                          </p:spTgt>
                                        </p:tgtEl>
                                        <p:attrNameLst>
                                          <p:attrName>style.color</p:attrName>
                                        </p:attrNameLst>
                                      </p:cBhvr>
                                      <p:to>
                                        <a:schemeClr val="accent2"/>
                                      </p:to>
                                    </p:animClr>
                                  </p:childTnLst>
                                </p:cTn>
                              </p:par>
                              <p:par>
                                <p:cTn id="9" presetID="3" presetClass="emph" presetSubtype="2" fill="hold" nodeType="withEffect">
                                  <p:stCondLst>
                                    <p:cond delay="0"/>
                                  </p:stCondLst>
                                  <p:childTnLst>
                                    <p:animClr clrSpc="rgb" dir="cw">
                                      <p:cBhvr override="childStyle">
                                        <p:cTn id="10" dur="2000" fill="hold"/>
                                        <p:tgtEl>
                                          <p:spTgt spid="3">
                                            <p:txEl>
                                              <p:pRg st="12" end="12"/>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97AD2-52F7-442A-A489-8E9542C4B27D}"/>
              </a:ext>
            </a:extLst>
          </p:cNvPr>
          <p:cNvSpPr>
            <a:spLocks noGrp="1"/>
          </p:cNvSpPr>
          <p:nvPr>
            <p:ph type="title"/>
          </p:nvPr>
        </p:nvSpPr>
        <p:spPr/>
        <p:txBody>
          <a:bodyPr/>
          <a:lstStyle/>
          <a:p>
            <a:r>
              <a:rPr lang="en-US" dirty="0"/>
              <a:t>Contracting</a:t>
            </a:r>
          </a:p>
        </p:txBody>
      </p:sp>
      <p:sp>
        <p:nvSpPr>
          <p:cNvPr id="3" name="Content Placeholder 2">
            <a:extLst>
              <a:ext uri="{FF2B5EF4-FFF2-40B4-BE49-F238E27FC236}">
                <a16:creationId xmlns:a16="http://schemas.microsoft.com/office/drawing/2014/main" id="{7BD8D58A-E715-4034-92FC-3E76B09A8132}"/>
              </a:ext>
            </a:extLst>
          </p:cNvPr>
          <p:cNvSpPr>
            <a:spLocks noGrp="1"/>
          </p:cNvSpPr>
          <p:nvPr>
            <p:ph idx="1"/>
          </p:nvPr>
        </p:nvSpPr>
        <p:spPr>
          <a:xfrm>
            <a:off x="838200" y="1551963"/>
            <a:ext cx="10515600" cy="4625000"/>
          </a:xfrm>
        </p:spPr>
        <p:txBody>
          <a:bodyPr>
            <a:normAutofit fontScale="85000" lnSpcReduction="20000"/>
          </a:bodyPr>
          <a:lstStyle/>
          <a:p>
            <a:r>
              <a:rPr lang="en-US" dirty="0"/>
              <a:t>Sec. 804. Modification to Contracts Subject to Cost or Pricing Data (H812/S815)</a:t>
            </a:r>
          </a:p>
          <a:p>
            <a:pPr lvl="1"/>
            <a:r>
              <a:rPr lang="en-US" dirty="0"/>
              <a:t>Modifies 10 USC 2306a to require DoD to modify contracts “as soon as practicable,” to reflect changes made in the FY2021 NDAA</a:t>
            </a:r>
          </a:p>
          <a:p>
            <a:pPr lvl="1"/>
            <a:r>
              <a:rPr lang="en-US" dirty="0"/>
              <a:t>Section 814 of the FY2021 increased the threshold triggering TINA to $2M, including contracts signed prior to July 1, 2018</a:t>
            </a:r>
          </a:p>
          <a:p>
            <a:pPr lvl="1"/>
            <a:r>
              <a:rPr lang="en-US" dirty="0"/>
              <a:t>Currently, such modifications occur “Upon the request of a contractor”</a:t>
            </a:r>
          </a:p>
          <a:p>
            <a:pPr lvl="1"/>
            <a:endParaRPr lang="en-US" dirty="0"/>
          </a:p>
          <a:p>
            <a:r>
              <a:rPr lang="en-US" dirty="0"/>
              <a:t>Sec. 811. Multiyear Procurement Authority (S820) </a:t>
            </a:r>
          </a:p>
          <a:p>
            <a:pPr lvl="1"/>
            <a:r>
              <a:rPr lang="en-US" dirty="0"/>
              <a:t>Requires that if DoD intends to decrease the number of end-items to be acquired in a multiyear contract under 10 USC 2306b, the Secretary of Defense must include a detailed assessment of  the planned changes in the budget justification documents submitted to Congress. </a:t>
            </a:r>
          </a:p>
          <a:p>
            <a:pPr lvl="1"/>
            <a:r>
              <a:rPr lang="en-US" dirty="0"/>
              <a:t>This requirement takes effect for the budget request for FY2023</a:t>
            </a:r>
          </a:p>
          <a:p>
            <a:pPr lvl="1"/>
            <a:endParaRPr lang="en-US" dirty="0"/>
          </a:p>
          <a:p>
            <a:r>
              <a:rPr lang="en-US" dirty="0"/>
              <a:t>Sec. 817. Repeal of Preference for Fixed Price Contracts (H818/S801)</a:t>
            </a:r>
          </a:p>
          <a:p>
            <a:pPr lvl="1"/>
            <a:r>
              <a:rPr lang="en-US" dirty="0"/>
              <a:t>Repeals section 829 of the FY2017 NDAA, which required approval from a senior acquisition executive prior to entering into a cost-type contract in excess of $25 million</a:t>
            </a:r>
          </a:p>
          <a:p>
            <a:pPr lvl="1"/>
            <a:endParaRPr lang="en-US" dirty="0"/>
          </a:p>
          <a:p>
            <a:pPr marL="457200" lvl="1" indent="0">
              <a:buNone/>
            </a:pPr>
            <a:endParaRPr lang="en-US" dirty="0"/>
          </a:p>
          <a:p>
            <a:pPr lvl="1"/>
            <a:endParaRPr lang="en-US" dirty="0"/>
          </a:p>
          <a:p>
            <a:pPr lvl="1"/>
            <a:endParaRPr lang="en-US" dirty="0"/>
          </a:p>
          <a:p>
            <a:pPr marL="457200" lvl="1" indent="0">
              <a:buNone/>
            </a:pPr>
            <a:endParaRPr lang="en-US" dirty="0"/>
          </a:p>
        </p:txBody>
      </p:sp>
      <p:sp>
        <p:nvSpPr>
          <p:cNvPr id="4" name="Slide Number Placeholder 3">
            <a:extLst>
              <a:ext uri="{FF2B5EF4-FFF2-40B4-BE49-F238E27FC236}">
                <a16:creationId xmlns:a16="http://schemas.microsoft.com/office/drawing/2014/main" id="{F76F3B72-ABBF-4DD7-9039-AD3D9F319124}"/>
              </a:ext>
            </a:extLst>
          </p:cNvPr>
          <p:cNvSpPr>
            <a:spLocks noGrp="1"/>
          </p:cNvSpPr>
          <p:nvPr>
            <p:ph type="sldNum" sz="quarter" idx="12"/>
          </p:nvPr>
        </p:nvSpPr>
        <p:spPr/>
        <p:txBody>
          <a:bodyPr/>
          <a:lstStyle/>
          <a:p>
            <a:fld id="{B715CB5C-FA2A-4B17-8BA5-2DB4B77A69FC}" type="slidenum">
              <a:rPr lang="en-US" smtClean="0"/>
              <a:t>26</a:t>
            </a:fld>
            <a:endParaRPr lang="en-US"/>
          </a:p>
        </p:txBody>
      </p:sp>
    </p:spTree>
    <p:extLst>
      <p:ext uri="{BB962C8B-B14F-4D97-AF65-F5344CB8AC3E}">
        <p14:creationId xmlns:p14="http://schemas.microsoft.com/office/powerpoint/2010/main" val="20600964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97AD2-52F7-442A-A489-8E9542C4B27D}"/>
              </a:ext>
            </a:extLst>
          </p:cNvPr>
          <p:cNvSpPr>
            <a:spLocks noGrp="1"/>
          </p:cNvSpPr>
          <p:nvPr>
            <p:ph type="title"/>
          </p:nvPr>
        </p:nvSpPr>
        <p:spPr/>
        <p:txBody>
          <a:bodyPr/>
          <a:lstStyle/>
          <a:p>
            <a:r>
              <a:rPr lang="en-US" dirty="0"/>
              <a:t>Contracting</a:t>
            </a:r>
          </a:p>
        </p:txBody>
      </p:sp>
      <p:sp>
        <p:nvSpPr>
          <p:cNvPr id="3" name="Content Placeholder 2">
            <a:extLst>
              <a:ext uri="{FF2B5EF4-FFF2-40B4-BE49-F238E27FC236}">
                <a16:creationId xmlns:a16="http://schemas.microsoft.com/office/drawing/2014/main" id="{7BD8D58A-E715-4034-92FC-3E76B09A8132}"/>
              </a:ext>
            </a:extLst>
          </p:cNvPr>
          <p:cNvSpPr>
            <a:spLocks noGrp="1"/>
          </p:cNvSpPr>
          <p:nvPr>
            <p:ph idx="1"/>
          </p:nvPr>
        </p:nvSpPr>
        <p:spPr>
          <a:xfrm>
            <a:off x="838200" y="1551962"/>
            <a:ext cx="10515600" cy="4940913"/>
          </a:xfrm>
        </p:spPr>
        <p:txBody>
          <a:bodyPr>
            <a:normAutofit fontScale="85000" lnSpcReduction="20000"/>
          </a:bodyPr>
          <a:lstStyle/>
          <a:p>
            <a:r>
              <a:rPr lang="en-US" dirty="0"/>
              <a:t>Sec. 825. Reporting Requirement for Certain Acquisition Agreements (H820/S817)</a:t>
            </a:r>
          </a:p>
          <a:p>
            <a:pPr lvl="1"/>
            <a:r>
              <a:rPr lang="en-US" dirty="0"/>
              <a:t>Requires DoD to establish a process for identifying and reporting on all agreements awarded through consortia (including OTAs) and task orders awarded under 10 USC 2304d</a:t>
            </a:r>
          </a:p>
          <a:p>
            <a:pPr lvl="1"/>
            <a:r>
              <a:rPr lang="en-US" dirty="0"/>
              <a:t>Requires GSA to update the Federal Procurement Data System to track specified data</a:t>
            </a:r>
          </a:p>
          <a:p>
            <a:pPr lvl="1"/>
            <a:r>
              <a:rPr lang="en-US" dirty="0"/>
              <a:t>Requires DoD to submit annual reports to the defense committees on the use and funding of these agreements, starting one year after enactment, and to publicly release the information</a:t>
            </a:r>
          </a:p>
          <a:p>
            <a:pPr lvl="1"/>
            <a:endParaRPr lang="en-US" dirty="0"/>
          </a:p>
          <a:p>
            <a:r>
              <a:rPr lang="en-US" dirty="0"/>
              <a:t>Sec. 862. Modification to Pilot Program for Small and Nontraditional Contractors (H819)</a:t>
            </a:r>
          </a:p>
          <a:p>
            <a:pPr lvl="1"/>
            <a:r>
              <a:rPr lang="en-US" dirty="0"/>
              <a:t>Amends section 873 of the FY2016 NDAA, extending the termination of the pilot program from October 1, 2022, to October 1, 2024</a:t>
            </a:r>
          </a:p>
          <a:p>
            <a:pPr lvl="1"/>
            <a:r>
              <a:rPr lang="en-US" dirty="0"/>
              <a:t>Requires DoD to implement a plan to collect and analyze data on the use of the pilot and by April 1, 2023, to recommend to the defense committees whether to extend the program </a:t>
            </a:r>
          </a:p>
          <a:p>
            <a:pPr lvl="1"/>
            <a:r>
              <a:rPr lang="en-US" dirty="0"/>
              <a:t>Section 873 (Pilot Program for Streamlining Awards for Innovative Technology Projects) exempts small and nontraditional defense contractors from certain requirements under 10 USC 2306a (Truth in Negotiations Act),  under 10 USC 233 (Examination of records of contractor), and other requirements </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8AE15BCA-BB6E-4B79-9EBC-F1FDC8D7DE21}"/>
              </a:ext>
            </a:extLst>
          </p:cNvPr>
          <p:cNvSpPr>
            <a:spLocks noGrp="1"/>
          </p:cNvSpPr>
          <p:nvPr>
            <p:ph type="sldNum" sz="quarter" idx="12"/>
          </p:nvPr>
        </p:nvSpPr>
        <p:spPr/>
        <p:txBody>
          <a:bodyPr/>
          <a:lstStyle/>
          <a:p>
            <a:fld id="{B715CB5C-FA2A-4B17-8BA5-2DB4B77A69FC}" type="slidenum">
              <a:rPr lang="en-US" smtClean="0"/>
              <a:t>27</a:t>
            </a:fld>
            <a:endParaRPr lang="en-US"/>
          </a:p>
        </p:txBody>
      </p:sp>
    </p:spTree>
    <p:extLst>
      <p:ext uri="{BB962C8B-B14F-4D97-AF65-F5344CB8AC3E}">
        <p14:creationId xmlns:p14="http://schemas.microsoft.com/office/powerpoint/2010/main" val="30519355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97AD2-52F7-442A-A489-8E9542C4B27D}"/>
              </a:ext>
            </a:extLst>
          </p:cNvPr>
          <p:cNvSpPr>
            <a:spLocks noGrp="1"/>
          </p:cNvSpPr>
          <p:nvPr>
            <p:ph type="title"/>
          </p:nvPr>
        </p:nvSpPr>
        <p:spPr/>
        <p:txBody>
          <a:bodyPr/>
          <a:lstStyle/>
          <a:p>
            <a:r>
              <a:rPr lang="en-US" dirty="0"/>
              <a:t>Contracting</a:t>
            </a:r>
          </a:p>
        </p:txBody>
      </p:sp>
      <p:sp>
        <p:nvSpPr>
          <p:cNvPr id="3" name="Content Placeholder 2">
            <a:extLst>
              <a:ext uri="{FF2B5EF4-FFF2-40B4-BE49-F238E27FC236}">
                <a16:creationId xmlns:a16="http://schemas.microsoft.com/office/drawing/2014/main" id="{7BD8D58A-E715-4034-92FC-3E76B09A8132}"/>
              </a:ext>
            </a:extLst>
          </p:cNvPr>
          <p:cNvSpPr>
            <a:spLocks noGrp="1"/>
          </p:cNvSpPr>
          <p:nvPr>
            <p:ph idx="1"/>
          </p:nvPr>
        </p:nvSpPr>
        <p:spPr>
          <a:xfrm>
            <a:off x="838200" y="1551963"/>
            <a:ext cx="10515600" cy="5035449"/>
          </a:xfrm>
        </p:spPr>
        <p:txBody>
          <a:bodyPr>
            <a:normAutofit fontScale="92500" lnSpcReduction="10000"/>
          </a:bodyPr>
          <a:lstStyle/>
          <a:p>
            <a:r>
              <a:rPr lang="en-US" dirty="0"/>
              <a:t>Sec. 877. Report on Equitable Adjustments by the Navy (H599D)</a:t>
            </a:r>
          </a:p>
          <a:p>
            <a:pPr lvl="1"/>
            <a:r>
              <a:rPr lang="en-US" dirty="0"/>
              <a:t>Requires the Navy to provide a report within 60 days of enactment on the process for Requests for Equitable Adjustment submitted between October 1, 2011, and the date of enactment, to include a discussion of Navy efforts to resolve open requests </a:t>
            </a:r>
          </a:p>
          <a:p>
            <a:pPr lvl="1"/>
            <a:endParaRPr lang="en-US" dirty="0"/>
          </a:p>
          <a:p>
            <a:r>
              <a:rPr lang="en-US" dirty="0"/>
              <a:t>Sec. 1684. Determination on Certain Activities with Unusually Hazardous Risks (H1654)</a:t>
            </a:r>
          </a:p>
          <a:p>
            <a:pPr lvl="1"/>
            <a:r>
              <a:rPr lang="en-US" dirty="0"/>
              <a:t>Requires DoD to report on contractor requests for indemnification for contracts with unusually hazardous that are received from the date of enactment through September 30, 2023</a:t>
            </a:r>
          </a:p>
          <a:p>
            <a:pPr lvl="2"/>
            <a:r>
              <a:rPr lang="en-US" dirty="0"/>
              <a:t>DoD must provide specified information within 90 days of receiving an indemnification request  </a:t>
            </a:r>
          </a:p>
          <a:p>
            <a:pPr lvl="1"/>
            <a:r>
              <a:rPr lang="en-US" dirty="0"/>
              <a:t>“this provision seeks to ensure that the Department gives full consideration to appropriate requests for indemnification of programs with unusually hazardous risks…”</a:t>
            </a:r>
          </a:p>
        </p:txBody>
      </p:sp>
      <p:sp>
        <p:nvSpPr>
          <p:cNvPr id="4" name="Slide Number Placeholder 3">
            <a:extLst>
              <a:ext uri="{FF2B5EF4-FFF2-40B4-BE49-F238E27FC236}">
                <a16:creationId xmlns:a16="http://schemas.microsoft.com/office/drawing/2014/main" id="{D5E982F0-1D25-467D-BACF-FEAB4F3E5DD9}"/>
              </a:ext>
            </a:extLst>
          </p:cNvPr>
          <p:cNvSpPr>
            <a:spLocks noGrp="1"/>
          </p:cNvSpPr>
          <p:nvPr>
            <p:ph type="sldNum" sz="quarter" idx="12"/>
          </p:nvPr>
        </p:nvSpPr>
        <p:spPr/>
        <p:txBody>
          <a:bodyPr/>
          <a:lstStyle/>
          <a:p>
            <a:fld id="{B715CB5C-FA2A-4B17-8BA5-2DB4B77A69FC}" type="slidenum">
              <a:rPr lang="en-US" smtClean="0"/>
              <a:t>28</a:t>
            </a:fld>
            <a:endParaRPr lang="en-US"/>
          </a:p>
        </p:txBody>
      </p:sp>
    </p:spTree>
    <p:extLst>
      <p:ext uri="{BB962C8B-B14F-4D97-AF65-F5344CB8AC3E}">
        <p14:creationId xmlns:p14="http://schemas.microsoft.com/office/powerpoint/2010/main" val="3794113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200" y="662527"/>
            <a:ext cx="10515600" cy="1325563"/>
          </a:xfrm>
        </p:spPr>
        <p:txBody>
          <a:bodyPr>
            <a:normAutofit/>
          </a:bodyPr>
          <a:lstStyle/>
          <a:p>
            <a:r>
              <a:rPr lang="en-US" dirty="0"/>
              <a:t>Small Business 	</a:t>
            </a:r>
            <a:br>
              <a:rPr lang="en-US" dirty="0"/>
            </a:br>
            <a:endParaRPr lang="en-US" dirty="0"/>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889211"/>
          </a:xfrm>
        </p:spPr>
        <p:txBody>
          <a:bodyPr>
            <a:normAutofit/>
          </a:bodyPr>
          <a:lstStyle/>
          <a:p>
            <a:r>
              <a:rPr lang="en-US" dirty="0"/>
              <a:t>Sec. 865. Report on Unfunded Priorities for SBIR and STTR (H842/S5803)</a:t>
            </a:r>
          </a:p>
          <a:p>
            <a:pPr lvl="1"/>
            <a:r>
              <a:rPr lang="en-US" dirty="0"/>
              <a:t>Requires the military departments and the Under Secretary (R&amp;E) to provide the defense committees with a report on unfunded priorities related to the  SBIR (Small Business Innovation Research) and STTR (Small Business Technology Transfer) programs </a:t>
            </a:r>
          </a:p>
          <a:p>
            <a:pPr lvl="1"/>
            <a:endParaRPr lang="en-US" dirty="0"/>
          </a:p>
          <a:p>
            <a:r>
              <a:rPr lang="en-US" dirty="0"/>
              <a:t>Sec. 866. Report on the Effect of CMMC on Small Business (H848/S1613)</a:t>
            </a:r>
          </a:p>
          <a:p>
            <a:pPr lvl="1"/>
            <a:r>
              <a:rPr lang="en-US" dirty="0"/>
              <a:t>Requires DoD to submit to certain congressional committees within 180 days of enactment a report on the effects of CMMC on small businesses</a:t>
            </a:r>
          </a:p>
          <a:p>
            <a:pPr lvl="1"/>
            <a:endParaRPr lang="en-US" dirty="0"/>
          </a:p>
          <a:p>
            <a:pPr lvl="1"/>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EE2588F1-F04B-4835-8C03-A399D24AF369}"/>
              </a:ext>
            </a:extLst>
          </p:cNvPr>
          <p:cNvSpPr>
            <a:spLocks noGrp="1"/>
          </p:cNvSpPr>
          <p:nvPr>
            <p:ph type="sldNum" sz="quarter" idx="12"/>
          </p:nvPr>
        </p:nvSpPr>
        <p:spPr/>
        <p:txBody>
          <a:bodyPr/>
          <a:lstStyle/>
          <a:p>
            <a:fld id="{B715CB5C-FA2A-4B17-8BA5-2DB4B77A69FC}" type="slidenum">
              <a:rPr lang="en-US" smtClean="0"/>
              <a:t>29</a:t>
            </a:fld>
            <a:endParaRPr lang="en-US"/>
          </a:p>
        </p:txBody>
      </p:sp>
    </p:spTree>
    <p:extLst>
      <p:ext uri="{BB962C8B-B14F-4D97-AF65-F5344CB8AC3E}">
        <p14:creationId xmlns:p14="http://schemas.microsoft.com/office/powerpoint/2010/main" val="2913874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F0D89398-410A-438B-A911-B0C42C6423E0}"/>
              </a:ext>
            </a:extLst>
          </p:cNvPr>
          <p:cNvSpPr>
            <a:spLocks noGrp="1"/>
          </p:cNvSpPr>
          <p:nvPr>
            <p:ph type="title"/>
          </p:nvPr>
        </p:nvSpPr>
        <p:spPr>
          <a:xfrm>
            <a:off x="838200" y="645044"/>
            <a:ext cx="10515600" cy="1325563"/>
          </a:xfrm>
        </p:spPr>
        <p:txBody>
          <a:bodyPr/>
          <a:lstStyle/>
          <a:p>
            <a:r>
              <a:rPr lang="en-US" dirty="0"/>
              <a:t>NDAA Acquisition Issue Categories</a:t>
            </a:r>
            <a:br>
              <a:rPr lang="en-US" dirty="0"/>
            </a:br>
            <a:endParaRPr lang="en-US" dirty="0"/>
          </a:p>
        </p:txBody>
      </p:sp>
      <p:sp>
        <p:nvSpPr>
          <p:cNvPr id="3" name="Content Placeholder 2">
            <a:extLst>
              <a:ext uri="{FF2B5EF4-FFF2-40B4-BE49-F238E27FC236}">
                <a16:creationId xmlns:a16="http://schemas.microsoft.com/office/drawing/2014/main" id="{FB3CE848-0098-4623-867E-28EE80DFB7DA}"/>
              </a:ext>
            </a:extLst>
          </p:cNvPr>
          <p:cNvSpPr>
            <a:spLocks noGrp="1"/>
          </p:cNvSpPr>
          <p:nvPr>
            <p:ph sz="half" idx="1"/>
          </p:nvPr>
        </p:nvSpPr>
        <p:spPr>
          <a:xfrm>
            <a:off x="838200" y="1457610"/>
            <a:ext cx="5181600" cy="4351338"/>
          </a:xfrm>
        </p:spPr>
        <p:txBody>
          <a:bodyPr>
            <a:normAutofit/>
          </a:bodyPr>
          <a:lstStyle/>
          <a:p>
            <a:r>
              <a:rPr lang="en-US" dirty="0"/>
              <a:t>Defense Industrial Base</a:t>
            </a:r>
          </a:p>
          <a:p>
            <a:pPr lvl="1"/>
            <a:r>
              <a:rPr lang="en-US" dirty="0"/>
              <a:t>Buy American vs. Buy Allies</a:t>
            </a:r>
          </a:p>
          <a:p>
            <a:r>
              <a:rPr lang="en-US" dirty="0"/>
              <a:t>Supply Chain</a:t>
            </a:r>
          </a:p>
          <a:p>
            <a:r>
              <a:rPr lang="en-US" dirty="0"/>
              <a:t>Weapon Systems</a:t>
            </a:r>
          </a:p>
          <a:p>
            <a:r>
              <a:rPr lang="en-US" dirty="0"/>
              <a:t>Cybersecurity</a:t>
            </a:r>
          </a:p>
          <a:p>
            <a:r>
              <a:rPr lang="en-US" dirty="0"/>
              <a:t>Software and IT</a:t>
            </a:r>
          </a:p>
          <a:p>
            <a:r>
              <a:rPr lang="en-US" dirty="0"/>
              <a:t>Acquisition of Services</a:t>
            </a:r>
          </a:p>
          <a:p>
            <a:endParaRPr lang="en-US" dirty="0">
              <a:highlight>
                <a:srgbClr val="FFFF00"/>
              </a:highlight>
            </a:endParaRPr>
          </a:p>
          <a:p>
            <a:endParaRPr lang="en-US" dirty="0">
              <a:highlight>
                <a:srgbClr val="FFFF00"/>
              </a:highlight>
            </a:endParaRPr>
          </a:p>
          <a:p>
            <a:endParaRPr lang="en-US" dirty="0">
              <a:highlight>
                <a:srgbClr val="FFFF00"/>
              </a:highlight>
            </a:endParaRPr>
          </a:p>
        </p:txBody>
      </p:sp>
      <p:sp>
        <p:nvSpPr>
          <p:cNvPr id="2" name="Slide Number Placeholder 1">
            <a:extLst>
              <a:ext uri="{FF2B5EF4-FFF2-40B4-BE49-F238E27FC236}">
                <a16:creationId xmlns:a16="http://schemas.microsoft.com/office/drawing/2014/main" id="{CDA2C7DA-38FD-4759-85F9-DE1CDD805AD8}"/>
              </a:ext>
            </a:extLst>
          </p:cNvPr>
          <p:cNvSpPr>
            <a:spLocks noGrp="1"/>
          </p:cNvSpPr>
          <p:nvPr>
            <p:ph type="sldNum" sz="quarter" idx="12"/>
          </p:nvPr>
        </p:nvSpPr>
        <p:spPr/>
        <p:txBody>
          <a:bodyPr/>
          <a:lstStyle/>
          <a:p>
            <a:fld id="{B715CB5C-FA2A-4B17-8BA5-2DB4B77A69FC}" type="slidenum">
              <a:rPr lang="en-US" smtClean="0"/>
              <a:t>3</a:t>
            </a:fld>
            <a:endParaRPr lang="en-US"/>
          </a:p>
        </p:txBody>
      </p:sp>
      <p:sp>
        <p:nvSpPr>
          <p:cNvPr id="5" name="Content Placeholder 4">
            <a:extLst>
              <a:ext uri="{FF2B5EF4-FFF2-40B4-BE49-F238E27FC236}">
                <a16:creationId xmlns:a16="http://schemas.microsoft.com/office/drawing/2014/main" id="{B1024F63-3A26-4793-AACA-35C9A702E6AF}"/>
              </a:ext>
            </a:extLst>
          </p:cNvPr>
          <p:cNvSpPr>
            <a:spLocks noGrp="1"/>
          </p:cNvSpPr>
          <p:nvPr>
            <p:ph sz="half" idx="2"/>
          </p:nvPr>
        </p:nvSpPr>
        <p:spPr>
          <a:xfrm>
            <a:off x="6019800" y="1457610"/>
            <a:ext cx="5181600" cy="4351338"/>
          </a:xfrm>
        </p:spPr>
        <p:txBody>
          <a:bodyPr>
            <a:normAutofit/>
          </a:bodyPr>
          <a:lstStyle/>
          <a:p>
            <a:r>
              <a:rPr lang="en-US" dirty="0"/>
              <a:t>Agile Acquisitions </a:t>
            </a:r>
          </a:p>
          <a:p>
            <a:pPr lvl="1"/>
            <a:r>
              <a:rPr lang="en-US" dirty="0"/>
              <a:t>Commercial Items</a:t>
            </a:r>
          </a:p>
          <a:p>
            <a:pPr lvl="1"/>
            <a:r>
              <a:rPr lang="en-US" dirty="0"/>
              <a:t>OTAs</a:t>
            </a:r>
          </a:p>
          <a:p>
            <a:pPr lvl="1"/>
            <a:r>
              <a:rPr lang="en-US" dirty="0"/>
              <a:t>Other Acquisition Methods</a:t>
            </a:r>
          </a:p>
          <a:p>
            <a:r>
              <a:rPr lang="en-US" dirty="0"/>
              <a:t>Contracting</a:t>
            </a:r>
          </a:p>
          <a:p>
            <a:r>
              <a:rPr lang="en-US" dirty="0"/>
              <a:t>Small Business</a:t>
            </a:r>
          </a:p>
          <a:p>
            <a:r>
              <a:rPr lang="en-US" dirty="0"/>
              <a:t>Budget</a:t>
            </a:r>
          </a:p>
          <a:p>
            <a:r>
              <a:rPr lang="en-US" dirty="0"/>
              <a:t>Miscellaneous </a:t>
            </a:r>
          </a:p>
          <a:p>
            <a:endParaRPr lang="en-US" dirty="0">
              <a:highlight>
                <a:srgbClr val="FFFF00"/>
              </a:highlight>
            </a:endParaRPr>
          </a:p>
          <a:p>
            <a:endParaRPr lang="en-US" dirty="0"/>
          </a:p>
        </p:txBody>
      </p:sp>
    </p:spTree>
    <p:extLst>
      <p:ext uri="{BB962C8B-B14F-4D97-AF65-F5344CB8AC3E}">
        <p14:creationId xmlns:p14="http://schemas.microsoft.com/office/powerpoint/2010/main" val="24593969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200" y="662527"/>
            <a:ext cx="10515600" cy="1325563"/>
          </a:xfrm>
        </p:spPr>
        <p:txBody>
          <a:bodyPr>
            <a:normAutofit/>
          </a:bodyPr>
          <a:lstStyle/>
          <a:p>
            <a:r>
              <a:rPr lang="en-US" dirty="0"/>
              <a:t>Small Business – Provisions Not Adopted </a:t>
            </a:r>
            <a:br>
              <a:rPr lang="en-US" dirty="0"/>
            </a:br>
            <a:endParaRPr lang="en-US" dirty="0"/>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889211"/>
          </a:xfrm>
        </p:spPr>
        <p:txBody>
          <a:bodyPr>
            <a:normAutofit/>
          </a:bodyPr>
          <a:lstStyle/>
          <a:p>
            <a:r>
              <a:rPr lang="en-US" dirty="0"/>
              <a:t>House</a:t>
            </a:r>
          </a:p>
          <a:p>
            <a:pPr lvl="1"/>
            <a:r>
              <a:rPr lang="en-US" dirty="0"/>
              <a:t>Sec. 861. Modification to Government-Wide Small Business Goals</a:t>
            </a:r>
          </a:p>
          <a:p>
            <a:pPr lvl="1"/>
            <a:endParaRPr lang="en-US" dirty="0"/>
          </a:p>
          <a:p>
            <a:pPr lvl="1"/>
            <a:r>
              <a:rPr lang="en-US" dirty="0"/>
              <a:t>Sec. 864. Exemption of Certain Small Business Contracts from Category Management</a:t>
            </a:r>
          </a:p>
          <a:p>
            <a:pPr lvl="1"/>
            <a:endParaRPr lang="en-US" dirty="0"/>
          </a:p>
          <a:p>
            <a:pPr lvl="1"/>
            <a:r>
              <a:rPr lang="en-US" dirty="0"/>
              <a:t>Sec. 873. Contracting Authority for Small Businesses </a:t>
            </a:r>
          </a:p>
          <a:p>
            <a:pPr lvl="2"/>
            <a:r>
              <a:rPr lang="en-US" dirty="0"/>
              <a:t>Would have increased sole source contracting thresholds for certain small businesses </a:t>
            </a:r>
          </a:p>
          <a:p>
            <a:endParaRPr lang="en-US" dirty="0"/>
          </a:p>
        </p:txBody>
      </p:sp>
      <p:sp>
        <p:nvSpPr>
          <p:cNvPr id="4" name="Slide Number Placeholder 3">
            <a:extLst>
              <a:ext uri="{FF2B5EF4-FFF2-40B4-BE49-F238E27FC236}">
                <a16:creationId xmlns:a16="http://schemas.microsoft.com/office/drawing/2014/main" id="{60E4D9BD-FE10-4C53-93A3-2E192A04A993}"/>
              </a:ext>
            </a:extLst>
          </p:cNvPr>
          <p:cNvSpPr>
            <a:spLocks noGrp="1"/>
          </p:cNvSpPr>
          <p:nvPr>
            <p:ph type="sldNum" sz="quarter" idx="12"/>
          </p:nvPr>
        </p:nvSpPr>
        <p:spPr/>
        <p:txBody>
          <a:bodyPr/>
          <a:lstStyle/>
          <a:p>
            <a:fld id="{B715CB5C-FA2A-4B17-8BA5-2DB4B77A69FC}" type="slidenum">
              <a:rPr lang="en-US" smtClean="0"/>
              <a:t>30</a:t>
            </a:fld>
            <a:endParaRPr lang="en-US"/>
          </a:p>
        </p:txBody>
      </p:sp>
    </p:spTree>
    <p:extLst>
      <p:ext uri="{BB962C8B-B14F-4D97-AF65-F5344CB8AC3E}">
        <p14:creationId xmlns:p14="http://schemas.microsoft.com/office/powerpoint/2010/main" val="5208028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97AD2-52F7-442A-A489-8E9542C4B27D}"/>
              </a:ext>
            </a:extLst>
          </p:cNvPr>
          <p:cNvSpPr>
            <a:spLocks noGrp="1"/>
          </p:cNvSpPr>
          <p:nvPr>
            <p:ph type="title"/>
          </p:nvPr>
        </p:nvSpPr>
        <p:spPr/>
        <p:txBody>
          <a:bodyPr/>
          <a:lstStyle/>
          <a:p>
            <a:r>
              <a:rPr lang="en-US" dirty="0"/>
              <a:t>Budget</a:t>
            </a:r>
          </a:p>
        </p:txBody>
      </p:sp>
      <p:sp>
        <p:nvSpPr>
          <p:cNvPr id="3" name="Content Placeholder 2">
            <a:extLst>
              <a:ext uri="{FF2B5EF4-FFF2-40B4-BE49-F238E27FC236}">
                <a16:creationId xmlns:a16="http://schemas.microsoft.com/office/drawing/2014/main" id="{7BD8D58A-E715-4034-92FC-3E76B09A8132}"/>
              </a:ext>
            </a:extLst>
          </p:cNvPr>
          <p:cNvSpPr>
            <a:spLocks noGrp="1"/>
          </p:cNvSpPr>
          <p:nvPr>
            <p:ph idx="1"/>
          </p:nvPr>
        </p:nvSpPr>
        <p:spPr>
          <a:xfrm>
            <a:off x="838199" y="1610686"/>
            <a:ext cx="10704443" cy="5106204"/>
          </a:xfrm>
        </p:spPr>
        <p:txBody>
          <a:bodyPr>
            <a:normAutofit fontScale="62500" lnSpcReduction="20000"/>
          </a:bodyPr>
          <a:lstStyle/>
          <a:p>
            <a:r>
              <a:rPr lang="en-US" dirty="0"/>
              <a:t>Sec. 871 Mission Management Pilot Program (H851)</a:t>
            </a:r>
          </a:p>
          <a:p>
            <a:pPr lvl="1"/>
            <a:r>
              <a:rPr lang="en-US" dirty="0"/>
              <a:t>Subject to appropriations, requires DoD to establish within the Strategic Capabilities Office a pilot program to rapidly develop and deliver solutions that fulfill critical cross-service, cross-domain, operational needs to combatant commanders</a:t>
            </a:r>
          </a:p>
          <a:p>
            <a:pPr lvl="2"/>
            <a:r>
              <a:rPr lang="en-US" dirty="0"/>
              <a:t>Requires the initial mission to be selected within four months of enactment </a:t>
            </a:r>
          </a:p>
          <a:p>
            <a:pPr lvl="2"/>
            <a:r>
              <a:rPr lang="en-US" dirty="0"/>
              <a:t>Requires the appointment of mission managers responsible for developing and delivering solutions for each mission </a:t>
            </a:r>
          </a:p>
          <a:p>
            <a:pPr lvl="1"/>
            <a:r>
              <a:rPr lang="en-US" dirty="0"/>
              <a:t>The pilot is intended to “take a mission-focused approach” instead of a program-specific approach, when the capability needs of combatant commanders are not  “fulfilled by any of the services’ large hardware systems.”</a:t>
            </a:r>
          </a:p>
          <a:p>
            <a:pPr lvl="1"/>
            <a:r>
              <a:rPr lang="en-US" dirty="0"/>
              <a:t>Requires DoD to implement a plan to collect and analyze data on the pilot and brief the defense committees biannually, starting by July 1, 2022  </a:t>
            </a:r>
          </a:p>
          <a:p>
            <a:pPr lvl="1"/>
            <a:r>
              <a:rPr lang="en-US" dirty="0"/>
              <a:t>The pilot terminates five years after enactment</a:t>
            </a:r>
          </a:p>
          <a:p>
            <a:pPr lvl="1"/>
            <a:endParaRPr lang="en-US" sz="1300" dirty="0"/>
          </a:p>
          <a:p>
            <a:r>
              <a:rPr lang="en-US" sz="2900" dirty="0"/>
              <a:t>Sec. 872 Establishment of Mission-Oriented Pilot Programs to Close Significant Capabilities Gaps (S872) </a:t>
            </a:r>
          </a:p>
          <a:p>
            <a:pPr lvl="1"/>
            <a:r>
              <a:rPr lang="en-US" dirty="0"/>
              <a:t>Requires DoD to establish within the Strategic Capabilities Offices at least two mission-oriented integration pilot programs to leverage industry cost sharing and “develop technologies and overall capabilities” to fill capability gaps </a:t>
            </a:r>
          </a:p>
          <a:p>
            <a:pPr lvl="1"/>
            <a:r>
              <a:rPr lang="en-US" dirty="0"/>
              <a:t>Requires demonstration of solutions being developed within three years and delivering operational capabilities within five years of enactment</a:t>
            </a:r>
          </a:p>
          <a:p>
            <a:pPr lvl="1"/>
            <a:r>
              <a:rPr lang="en-US" dirty="0"/>
              <a:t>Requires DoD to use special acquisition authorities, including OTAs, payments for demonstrated progress, and the Defense Production Act</a:t>
            </a:r>
          </a:p>
          <a:p>
            <a:pPr lvl="1"/>
            <a:r>
              <a:rPr lang="en-US" dirty="0"/>
              <a:t>Requires the Strategic Capabilities Office to submit a report within 180 days of enactment and biannually thereafter on the pilot program, and for DoD to collect and analyze data and recommend whether to continue or expand the program  </a:t>
            </a:r>
          </a:p>
          <a:p>
            <a:pPr lvl="1"/>
            <a:endParaRPr lang="en-US" dirty="0"/>
          </a:p>
        </p:txBody>
      </p:sp>
      <p:sp>
        <p:nvSpPr>
          <p:cNvPr id="4" name="TextBox 3">
            <a:extLst>
              <a:ext uri="{FF2B5EF4-FFF2-40B4-BE49-F238E27FC236}">
                <a16:creationId xmlns:a16="http://schemas.microsoft.com/office/drawing/2014/main" id="{360F62CC-1FCA-4C01-B551-BD4299955A67}"/>
              </a:ext>
            </a:extLst>
          </p:cNvPr>
          <p:cNvSpPr txBox="1"/>
          <p:nvPr/>
        </p:nvSpPr>
        <p:spPr>
          <a:xfrm>
            <a:off x="838199" y="5793560"/>
            <a:ext cx="10962800" cy="923330"/>
          </a:xfrm>
          <a:prstGeom prst="rect">
            <a:avLst/>
          </a:prstGeom>
          <a:noFill/>
        </p:spPr>
        <p:txBody>
          <a:bodyPr wrap="square" rtlCol="0">
            <a:spAutoFit/>
          </a:bodyPr>
          <a:lstStyle/>
          <a:p>
            <a:pPr marL="0" lvl="1" indent="0">
              <a:buNone/>
            </a:pPr>
            <a:r>
              <a:rPr lang="en-US" b="1" i="1" dirty="0">
                <a:solidFill>
                  <a:schemeClr val="accent1">
                    <a:lumMod val="50000"/>
                  </a:schemeClr>
                </a:solidFill>
              </a:rPr>
              <a:t>“the lessons learned from this pilot will provide valuable information for consideration by the members of the [PPBE] Commission…as they consider new ways of budgeting and iteratively developing, testing, and fielding capabilities”  (Joint Explanatory Statement, sections 871 and 872)</a:t>
            </a:r>
            <a:endParaRPr lang="en-US" b="1" dirty="0"/>
          </a:p>
        </p:txBody>
      </p:sp>
      <p:sp>
        <p:nvSpPr>
          <p:cNvPr id="5" name="Slide Number Placeholder 4">
            <a:extLst>
              <a:ext uri="{FF2B5EF4-FFF2-40B4-BE49-F238E27FC236}">
                <a16:creationId xmlns:a16="http://schemas.microsoft.com/office/drawing/2014/main" id="{0E04A24B-BD22-419E-AE8A-9447181A62CA}"/>
              </a:ext>
            </a:extLst>
          </p:cNvPr>
          <p:cNvSpPr>
            <a:spLocks noGrp="1"/>
          </p:cNvSpPr>
          <p:nvPr>
            <p:ph type="sldNum" sz="quarter" idx="12"/>
          </p:nvPr>
        </p:nvSpPr>
        <p:spPr/>
        <p:txBody>
          <a:bodyPr/>
          <a:lstStyle/>
          <a:p>
            <a:fld id="{B715CB5C-FA2A-4B17-8BA5-2DB4B77A69FC}" type="slidenum">
              <a:rPr lang="en-US" smtClean="0"/>
              <a:t>31</a:t>
            </a:fld>
            <a:endParaRPr lang="en-US"/>
          </a:p>
        </p:txBody>
      </p:sp>
    </p:spTree>
    <p:extLst>
      <p:ext uri="{BB962C8B-B14F-4D97-AF65-F5344CB8AC3E}">
        <p14:creationId xmlns:p14="http://schemas.microsoft.com/office/powerpoint/2010/main" val="3400686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3">
                                            <p:txEl>
                                              <p:pRg st="12" end="12"/>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3">
                                            <p:txEl>
                                              <p:pRg st="5" end="5"/>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97AD2-52F7-442A-A489-8E9542C4B27D}"/>
              </a:ext>
            </a:extLst>
          </p:cNvPr>
          <p:cNvSpPr>
            <a:spLocks noGrp="1"/>
          </p:cNvSpPr>
          <p:nvPr>
            <p:ph type="title"/>
          </p:nvPr>
        </p:nvSpPr>
        <p:spPr/>
        <p:txBody>
          <a:bodyPr/>
          <a:lstStyle/>
          <a:p>
            <a:r>
              <a:rPr lang="en-US" dirty="0"/>
              <a:t>Budget</a:t>
            </a:r>
          </a:p>
        </p:txBody>
      </p:sp>
      <p:sp>
        <p:nvSpPr>
          <p:cNvPr id="3" name="Content Placeholder 2">
            <a:extLst>
              <a:ext uri="{FF2B5EF4-FFF2-40B4-BE49-F238E27FC236}">
                <a16:creationId xmlns:a16="http://schemas.microsoft.com/office/drawing/2014/main" id="{7BD8D58A-E715-4034-92FC-3E76B09A8132}"/>
              </a:ext>
            </a:extLst>
          </p:cNvPr>
          <p:cNvSpPr>
            <a:spLocks noGrp="1"/>
          </p:cNvSpPr>
          <p:nvPr>
            <p:ph idx="1"/>
          </p:nvPr>
        </p:nvSpPr>
        <p:spPr>
          <a:xfrm>
            <a:off x="838200" y="1610685"/>
            <a:ext cx="10515600" cy="4566277"/>
          </a:xfrm>
        </p:spPr>
        <p:txBody>
          <a:bodyPr>
            <a:normAutofit fontScale="85000" lnSpcReduction="10000"/>
          </a:bodyPr>
          <a:lstStyle/>
          <a:p>
            <a:r>
              <a:rPr lang="en-US" dirty="0"/>
              <a:t>Sec. 315. Authority to Transfer Amounts Derived from Energy Cost Savings (S316)</a:t>
            </a:r>
          </a:p>
          <a:p>
            <a:pPr lvl="1"/>
            <a:r>
              <a:rPr lang="en-US" dirty="0"/>
              <a:t>Amends 10 USC 2912 to provide DoD the authority to transfer unobligated funds equal to the amount of certain energy cost savings to other funding accounts</a:t>
            </a:r>
          </a:p>
          <a:p>
            <a:pPr lvl="1"/>
            <a:r>
              <a:rPr lang="en-US" dirty="0"/>
              <a:t>Transferred funds could only be used for specified energy-related issues (including those related to vehicles and equipment) </a:t>
            </a:r>
          </a:p>
          <a:p>
            <a:pPr lvl="1"/>
            <a:endParaRPr lang="en-US" dirty="0"/>
          </a:p>
          <a:p>
            <a:r>
              <a:rPr lang="en-US" dirty="0"/>
              <a:t>Sec. 1004. Commission on Planning, Programming, Budgeting, and Execution Reform (H1079/S6010)</a:t>
            </a:r>
          </a:p>
          <a:p>
            <a:pPr lvl="1"/>
            <a:r>
              <a:rPr lang="en-US" dirty="0"/>
              <a:t>Establish an independent commission in the legislative branch within 30 days of enactment, consisting of civilians not employed by the federal government </a:t>
            </a:r>
          </a:p>
          <a:p>
            <a:pPr lvl="1"/>
            <a:r>
              <a:rPr lang="en-US" dirty="0"/>
              <a:t>Commissioners are to be appointed by the chairs and ranking members of the armed services committees, appropriations committees, House and Senate leadership, and DoD</a:t>
            </a:r>
          </a:p>
          <a:p>
            <a:pPr lvl="1"/>
            <a:r>
              <a:rPr lang="en-US" dirty="0"/>
              <a:t>The commission is to “examine the effectiveness of” the PPBE and related processes, and make legislative and policy recommendations to improve such practices  </a:t>
            </a:r>
          </a:p>
          <a:p>
            <a:pPr lvl="1"/>
            <a:r>
              <a:rPr lang="en-US" dirty="0"/>
              <a:t>Requires an interim report by February 6, 2023, and a final report by September 1, 2023</a:t>
            </a:r>
          </a:p>
          <a:p>
            <a:pPr lvl="1"/>
            <a:endParaRPr lang="en-US" dirty="0"/>
          </a:p>
        </p:txBody>
      </p:sp>
      <p:sp>
        <p:nvSpPr>
          <p:cNvPr id="4" name="Slide Number Placeholder 3">
            <a:extLst>
              <a:ext uri="{FF2B5EF4-FFF2-40B4-BE49-F238E27FC236}">
                <a16:creationId xmlns:a16="http://schemas.microsoft.com/office/drawing/2014/main" id="{B6056943-F37E-4150-A006-F8C471FFE9A5}"/>
              </a:ext>
            </a:extLst>
          </p:cNvPr>
          <p:cNvSpPr>
            <a:spLocks noGrp="1"/>
          </p:cNvSpPr>
          <p:nvPr>
            <p:ph type="sldNum" sz="quarter" idx="12"/>
          </p:nvPr>
        </p:nvSpPr>
        <p:spPr/>
        <p:txBody>
          <a:bodyPr/>
          <a:lstStyle/>
          <a:p>
            <a:fld id="{B715CB5C-FA2A-4B17-8BA5-2DB4B77A69FC}" type="slidenum">
              <a:rPr lang="en-US" smtClean="0"/>
              <a:t>32</a:t>
            </a:fld>
            <a:endParaRPr lang="en-US"/>
          </a:p>
        </p:txBody>
      </p:sp>
    </p:spTree>
    <p:extLst>
      <p:ext uri="{BB962C8B-B14F-4D97-AF65-F5344CB8AC3E}">
        <p14:creationId xmlns:p14="http://schemas.microsoft.com/office/powerpoint/2010/main" val="41301757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200" y="662527"/>
            <a:ext cx="10515600" cy="1325563"/>
          </a:xfrm>
        </p:spPr>
        <p:txBody>
          <a:bodyPr>
            <a:normAutofit/>
          </a:bodyPr>
          <a:lstStyle/>
          <a:p>
            <a:r>
              <a:rPr lang="en-US" dirty="0"/>
              <a:t>Budget – Provisions Not Adopted </a:t>
            </a:r>
            <a:br>
              <a:rPr lang="en-US" dirty="0"/>
            </a:br>
            <a:endParaRPr lang="en-US" dirty="0"/>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889211"/>
          </a:xfrm>
        </p:spPr>
        <p:txBody>
          <a:bodyPr>
            <a:normAutofit/>
          </a:bodyPr>
          <a:lstStyle/>
          <a:p>
            <a:r>
              <a:rPr lang="en-US" dirty="0"/>
              <a:t>House</a:t>
            </a:r>
          </a:p>
          <a:p>
            <a:pPr lvl="1"/>
            <a:r>
              <a:rPr lang="en-US" dirty="0"/>
              <a:t>Sec. 371/1003. Budget Justification Visibility for Operation and Maintenance </a:t>
            </a:r>
          </a:p>
          <a:p>
            <a:pPr lvl="2"/>
            <a:r>
              <a:rPr lang="en-US" dirty="0"/>
              <a:t>“We encourage the Department to review O&amp;M budget justification documents to improve transparency and make more information available on weapon sustainment requirements and associated costs”</a:t>
            </a:r>
          </a:p>
          <a:p>
            <a:endParaRPr lang="en-US" dirty="0"/>
          </a:p>
        </p:txBody>
      </p:sp>
      <p:sp>
        <p:nvSpPr>
          <p:cNvPr id="4" name="Slide Number Placeholder 3">
            <a:extLst>
              <a:ext uri="{FF2B5EF4-FFF2-40B4-BE49-F238E27FC236}">
                <a16:creationId xmlns:a16="http://schemas.microsoft.com/office/drawing/2014/main" id="{4F62FD25-B80A-4829-884E-2D9F65E9C19A}"/>
              </a:ext>
            </a:extLst>
          </p:cNvPr>
          <p:cNvSpPr>
            <a:spLocks noGrp="1"/>
          </p:cNvSpPr>
          <p:nvPr>
            <p:ph type="sldNum" sz="quarter" idx="12"/>
          </p:nvPr>
        </p:nvSpPr>
        <p:spPr/>
        <p:txBody>
          <a:bodyPr/>
          <a:lstStyle/>
          <a:p>
            <a:fld id="{B715CB5C-FA2A-4B17-8BA5-2DB4B77A69FC}" type="slidenum">
              <a:rPr lang="en-US" smtClean="0"/>
              <a:t>33</a:t>
            </a:fld>
            <a:endParaRPr lang="en-US"/>
          </a:p>
        </p:txBody>
      </p:sp>
    </p:spTree>
    <p:extLst>
      <p:ext uri="{BB962C8B-B14F-4D97-AF65-F5344CB8AC3E}">
        <p14:creationId xmlns:p14="http://schemas.microsoft.com/office/powerpoint/2010/main" val="22778734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97AD2-52F7-442A-A489-8E9542C4B27D}"/>
              </a:ext>
            </a:extLst>
          </p:cNvPr>
          <p:cNvSpPr>
            <a:spLocks noGrp="1"/>
          </p:cNvSpPr>
          <p:nvPr>
            <p:ph type="title"/>
          </p:nvPr>
        </p:nvSpPr>
        <p:spPr/>
        <p:txBody>
          <a:bodyPr/>
          <a:lstStyle/>
          <a:p>
            <a:r>
              <a:rPr lang="en-US" dirty="0"/>
              <a:t>Environment</a:t>
            </a:r>
          </a:p>
        </p:txBody>
      </p:sp>
      <p:sp>
        <p:nvSpPr>
          <p:cNvPr id="3" name="Content Placeholder 2">
            <a:extLst>
              <a:ext uri="{FF2B5EF4-FFF2-40B4-BE49-F238E27FC236}">
                <a16:creationId xmlns:a16="http://schemas.microsoft.com/office/drawing/2014/main" id="{7BD8D58A-E715-4034-92FC-3E76B09A8132}"/>
              </a:ext>
            </a:extLst>
          </p:cNvPr>
          <p:cNvSpPr>
            <a:spLocks noGrp="1"/>
          </p:cNvSpPr>
          <p:nvPr>
            <p:ph idx="1"/>
          </p:nvPr>
        </p:nvSpPr>
        <p:spPr>
          <a:xfrm>
            <a:off x="838200" y="1551963"/>
            <a:ext cx="10515600" cy="4625000"/>
          </a:xfrm>
        </p:spPr>
        <p:txBody>
          <a:bodyPr>
            <a:normAutofit fontScale="85000" lnSpcReduction="20000"/>
          </a:bodyPr>
          <a:lstStyle/>
          <a:p>
            <a:r>
              <a:rPr lang="en-US" dirty="0"/>
              <a:t>Sec. 334. Climate Resilience in Planning, Infrastructure, and Force Development (S333)</a:t>
            </a:r>
          </a:p>
          <a:p>
            <a:pPr lvl="1"/>
            <a:r>
              <a:rPr lang="en-US" dirty="0"/>
              <a:t>Requires DoD to incorporate current and emerging climate and environmental concerns in acquisition, budgeting, sustainment, force development, and other functions</a:t>
            </a:r>
          </a:p>
          <a:p>
            <a:pPr lvl="1"/>
            <a:r>
              <a:rPr lang="en-US" dirty="0"/>
              <a:t>Requires DoD to assess the impact of climate and extreme weather on missions</a:t>
            </a:r>
          </a:p>
          <a:p>
            <a:pPr lvl="1"/>
            <a:r>
              <a:rPr lang="en-US" dirty="0"/>
              <a:t>Requires DoD to submit a report to the armed services committees within one year of enactment (and every five years thereafter) on the strategic and operational impacts of extreme weather    </a:t>
            </a:r>
          </a:p>
          <a:p>
            <a:pPr lvl="1"/>
            <a:endParaRPr lang="en-US" dirty="0"/>
          </a:p>
          <a:p>
            <a:r>
              <a:rPr lang="en-US" dirty="0"/>
              <a:t>Sec. 873. Independent Study on Acquisition Practices and Policies (H852; H855)</a:t>
            </a:r>
            <a:endParaRPr lang="en-US" i="1" dirty="0"/>
          </a:p>
          <a:p>
            <a:pPr lvl="1"/>
            <a:r>
              <a:rPr lang="en-US" dirty="0"/>
              <a:t>Requires DoD to contract with an FFRDC to study acquisition planning practices that promote resilient and resource-efficient goods and services that support innovation in environmental technologies, to include </a:t>
            </a:r>
          </a:p>
          <a:p>
            <a:pPr lvl="2"/>
            <a:r>
              <a:rPr lang="en-US" dirty="0"/>
              <a:t>statements of work or specifications restricted to environmentally preferable goods or services where the quality, availability, and price are comparable to traditional goods or services</a:t>
            </a:r>
          </a:p>
          <a:p>
            <a:pPr lvl="2"/>
            <a:r>
              <a:rPr lang="en-US" dirty="0"/>
              <a:t>considering resilience, low-carbon, or low-toxicity criteria as competition factors</a:t>
            </a:r>
          </a:p>
          <a:p>
            <a:pPr lvl="1"/>
            <a:r>
              <a:rPr lang="en-US" dirty="0"/>
              <a:t>Requires the report to be completed within one year of enactment and to be provided to the defense committees within 30 days thereafter</a:t>
            </a:r>
          </a:p>
          <a:p>
            <a:pPr lvl="1"/>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C031D10A-CC98-40FE-9E13-2A69B7A85B41}"/>
              </a:ext>
            </a:extLst>
          </p:cNvPr>
          <p:cNvSpPr>
            <a:spLocks noGrp="1"/>
          </p:cNvSpPr>
          <p:nvPr>
            <p:ph type="sldNum" sz="quarter" idx="12"/>
          </p:nvPr>
        </p:nvSpPr>
        <p:spPr/>
        <p:txBody>
          <a:bodyPr/>
          <a:lstStyle/>
          <a:p>
            <a:fld id="{B715CB5C-FA2A-4B17-8BA5-2DB4B77A69FC}" type="slidenum">
              <a:rPr lang="en-US" smtClean="0"/>
              <a:t>34</a:t>
            </a:fld>
            <a:endParaRPr lang="en-US"/>
          </a:p>
        </p:txBody>
      </p:sp>
    </p:spTree>
    <p:extLst>
      <p:ext uri="{BB962C8B-B14F-4D97-AF65-F5344CB8AC3E}">
        <p14:creationId xmlns:p14="http://schemas.microsoft.com/office/powerpoint/2010/main" val="494769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6914B-E6AE-4659-84D2-B942BA87B645}"/>
              </a:ext>
            </a:extLst>
          </p:cNvPr>
          <p:cNvSpPr>
            <a:spLocks noGrp="1"/>
          </p:cNvSpPr>
          <p:nvPr>
            <p:ph type="title"/>
          </p:nvPr>
        </p:nvSpPr>
        <p:spPr/>
        <p:txBody>
          <a:bodyPr/>
          <a:lstStyle/>
          <a:p>
            <a:r>
              <a:rPr lang="en-US" dirty="0"/>
              <a:t>Miscellaneous</a:t>
            </a:r>
          </a:p>
        </p:txBody>
      </p:sp>
      <p:sp>
        <p:nvSpPr>
          <p:cNvPr id="3" name="Content Placeholder 2">
            <a:extLst>
              <a:ext uri="{FF2B5EF4-FFF2-40B4-BE49-F238E27FC236}">
                <a16:creationId xmlns:a16="http://schemas.microsoft.com/office/drawing/2014/main" id="{F7E8C691-DCB6-4E00-8D8C-DEAAD9A9E2FF}"/>
              </a:ext>
            </a:extLst>
          </p:cNvPr>
          <p:cNvSpPr>
            <a:spLocks noGrp="1"/>
          </p:cNvSpPr>
          <p:nvPr>
            <p:ph idx="1"/>
          </p:nvPr>
        </p:nvSpPr>
        <p:spPr>
          <a:xfrm>
            <a:off x="838200" y="1567544"/>
            <a:ext cx="10515600" cy="5290456"/>
          </a:xfrm>
        </p:spPr>
        <p:txBody>
          <a:bodyPr>
            <a:normAutofit fontScale="70000" lnSpcReduction="20000"/>
          </a:bodyPr>
          <a:lstStyle/>
          <a:p>
            <a:r>
              <a:rPr lang="en-US" dirty="0"/>
              <a:t>Sec. 801. Acquisition Workforce Educational Partnerships (H801)</a:t>
            </a:r>
          </a:p>
          <a:p>
            <a:pPr lvl="1"/>
            <a:r>
              <a:rPr lang="en-US" dirty="0"/>
              <a:t>Establishes a program within Defense Acquisition University to improve the DAU curriculum, including requiring DAU to engage with experts and partner with extramural institutions</a:t>
            </a:r>
          </a:p>
          <a:p>
            <a:pPr lvl="1"/>
            <a:r>
              <a:rPr lang="en-US" dirty="0"/>
              <a:t>Requires DAU to submit annual reports describing the activities conducted over the preceding year to implement section 801</a:t>
            </a:r>
          </a:p>
          <a:p>
            <a:pPr lvl="1"/>
            <a:endParaRPr lang="en-US" dirty="0"/>
          </a:p>
          <a:p>
            <a:r>
              <a:rPr lang="en-US" dirty="0"/>
              <a:t>Sec. 814. Modified Condition for Prompt Contract Payment Eligibility (S812)</a:t>
            </a:r>
          </a:p>
          <a:p>
            <a:pPr lvl="1"/>
            <a:r>
              <a:rPr lang="en-US" dirty="0"/>
              <a:t>Amends 10 USC 2307 by limiting when certain prime contractors are eligible for accelerated payments to when “the prime contractor agrees” to make accelerated payments to the subcontractor.</a:t>
            </a:r>
          </a:p>
          <a:p>
            <a:pPr lvl="1"/>
            <a:r>
              <a:rPr lang="en-US" dirty="0"/>
              <a:t>Currently, a prime contractor is eligible for prompt payment “if the prime contractor agrees </a:t>
            </a:r>
            <a:r>
              <a:rPr lang="en-US" i="1" dirty="0"/>
              <a:t>or proposes to make” </a:t>
            </a:r>
            <a:r>
              <a:rPr lang="en-US" dirty="0"/>
              <a:t>accelerated payments to the subcontractor</a:t>
            </a:r>
          </a:p>
          <a:p>
            <a:pPr lvl="1"/>
            <a:endParaRPr lang="en-US" dirty="0"/>
          </a:p>
          <a:p>
            <a:r>
              <a:rPr lang="en-US" dirty="0"/>
              <a:t>Sec. 874. Pilot Program to Incentivize Employee-Owned Businesses (H843)</a:t>
            </a:r>
          </a:p>
          <a:p>
            <a:pPr lvl="1"/>
            <a:r>
              <a:rPr lang="en-US" dirty="0"/>
              <a:t>Authorizes DoD to establish a pilot program allowing the award of follow-on contracts to businesses wholly owned through an Employee Stock Ownership Plan using noncompetitive procedures. Under the pilot, the ESOP </a:t>
            </a:r>
          </a:p>
          <a:p>
            <a:pPr lvl="2"/>
            <a:r>
              <a:rPr lang="en-US" dirty="0"/>
              <a:t>is limited to one award of a sole-source follow-on contract unless a waiver is approved and</a:t>
            </a:r>
          </a:p>
          <a:p>
            <a:pPr lvl="2"/>
            <a:r>
              <a:rPr lang="en-US" dirty="0"/>
              <a:t>has to certify that not more than 50% of cost of the contract goes to subcontractors</a:t>
            </a:r>
          </a:p>
          <a:p>
            <a:pPr lvl="1"/>
            <a:r>
              <a:rPr lang="en-US" dirty="0"/>
              <a:t>DoD is prohibited from carrying out the pilot until it provides to the defense committees a plan for collecting and analyzing data on the pilot</a:t>
            </a:r>
          </a:p>
          <a:p>
            <a:pPr lvl="1"/>
            <a:r>
              <a:rPr lang="en-US" dirty="0"/>
              <a:t>The pilot sunsets five years from enactment </a:t>
            </a:r>
          </a:p>
        </p:txBody>
      </p:sp>
      <p:sp>
        <p:nvSpPr>
          <p:cNvPr id="4" name="Slide Number Placeholder 3">
            <a:extLst>
              <a:ext uri="{FF2B5EF4-FFF2-40B4-BE49-F238E27FC236}">
                <a16:creationId xmlns:a16="http://schemas.microsoft.com/office/drawing/2014/main" id="{64930B8C-DEB0-4940-8AD4-756A6B42BB1A}"/>
              </a:ext>
            </a:extLst>
          </p:cNvPr>
          <p:cNvSpPr>
            <a:spLocks noGrp="1"/>
          </p:cNvSpPr>
          <p:nvPr>
            <p:ph type="sldNum" sz="quarter" idx="12"/>
          </p:nvPr>
        </p:nvSpPr>
        <p:spPr/>
        <p:txBody>
          <a:bodyPr/>
          <a:lstStyle/>
          <a:p>
            <a:fld id="{B715CB5C-FA2A-4B17-8BA5-2DB4B77A69FC}" type="slidenum">
              <a:rPr lang="en-US" smtClean="0"/>
              <a:t>35</a:t>
            </a:fld>
            <a:endParaRPr lang="en-US"/>
          </a:p>
        </p:txBody>
      </p:sp>
    </p:spTree>
    <p:extLst>
      <p:ext uri="{BB962C8B-B14F-4D97-AF65-F5344CB8AC3E}">
        <p14:creationId xmlns:p14="http://schemas.microsoft.com/office/powerpoint/2010/main" val="13635616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200" y="662527"/>
            <a:ext cx="10515600" cy="1325563"/>
          </a:xfrm>
        </p:spPr>
        <p:txBody>
          <a:bodyPr>
            <a:normAutofit/>
          </a:bodyPr>
          <a:lstStyle/>
          <a:p>
            <a:r>
              <a:rPr lang="en-US" dirty="0"/>
              <a:t>Miscellaneous 	</a:t>
            </a:r>
            <a:br>
              <a:rPr lang="en-US" dirty="0"/>
            </a:br>
            <a:endParaRPr lang="en-US" dirty="0"/>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5149880"/>
          </a:xfrm>
        </p:spPr>
        <p:txBody>
          <a:bodyPr>
            <a:normAutofit lnSpcReduction="10000"/>
          </a:bodyPr>
          <a:lstStyle/>
          <a:p>
            <a:r>
              <a:rPr lang="en-US" dirty="0"/>
              <a:t>Sec. 1526. Assessment of Controlled Unclassified Information Program (H1540)</a:t>
            </a:r>
          </a:p>
          <a:p>
            <a:pPr lvl="1"/>
            <a:r>
              <a:rPr lang="en-US" dirty="0"/>
              <a:t>Amends section 1648 of the FY20 NDAA (framework to enhance cybersecurity for the DIB) by requiring DoD to develop a new framework to enhance cybersecurity for the Defense Industrial Base within 180 days of enactment</a:t>
            </a:r>
          </a:p>
          <a:p>
            <a:pPr lvl="2"/>
            <a:r>
              <a:rPr lang="en-US" dirty="0"/>
              <a:t>Requires more information to be included in the framework, including the extent to which DoD identifies whether information is CUI via a contracting vehicle (and marking such information clearly), and under what circumstances commercial information is considered CUI</a:t>
            </a:r>
          </a:p>
          <a:p>
            <a:pPr lvl="1"/>
            <a:endParaRPr lang="en-US" dirty="0"/>
          </a:p>
          <a:p>
            <a:r>
              <a:rPr lang="en-US" dirty="0"/>
              <a:t>Title LXIV – Department of Homeland Security Measures (H Title LXII)</a:t>
            </a:r>
          </a:p>
          <a:p>
            <a:pPr lvl="1"/>
            <a:r>
              <a:rPr lang="en-US" dirty="0"/>
              <a:t>Amends 6 USC 341 et seq. (Domestic Security). The Title includes</a:t>
            </a:r>
          </a:p>
          <a:p>
            <a:pPr lvl="2"/>
            <a:r>
              <a:rPr lang="en-US" dirty="0"/>
              <a:t>Subtitle A – DHS Headquarters, Research &amp; Development, and Related Matters</a:t>
            </a:r>
          </a:p>
          <a:p>
            <a:pPr lvl="2"/>
            <a:r>
              <a:rPr lang="en-US" dirty="0"/>
              <a:t>Subtitle B – Transportation Security </a:t>
            </a:r>
          </a:p>
          <a:p>
            <a:pPr lvl="1"/>
            <a:r>
              <a:rPr lang="en-US" dirty="0"/>
              <a:t>Not included is </a:t>
            </a:r>
            <a:r>
              <a:rPr lang="en-US" i="1" dirty="0"/>
              <a:t>Subtitle C – Cybersecurity </a:t>
            </a:r>
            <a:r>
              <a:rPr lang="en-US" dirty="0"/>
              <a:t>that was in the house bill</a:t>
            </a:r>
            <a:r>
              <a:rPr lang="en-US" i="1" dirty="0"/>
              <a:t> </a:t>
            </a:r>
            <a:endParaRPr lang="en-US" dirty="0"/>
          </a:p>
        </p:txBody>
      </p:sp>
      <p:sp>
        <p:nvSpPr>
          <p:cNvPr id="4" name="Slide Number Placeholder 3">
            <a:extLst>
              <a:ext uri="{FF2B5EF4-FFF2-40B4-BE49-F238E27FC236}">
                <a16:creationId xmlns:a16="http://schemas.microsoft.com/office/drawing/2014/main" id="{F3DB9715-CA4B-40B9-9714-6996B7F68722}"/>
              </a:ext>
            </a:extLst>
          </p:cNvPr>
          <p:cNvSpPr>
            <a:spLocks noGrp="1"/>
          </p:cNvSpPr>
          <p:nvPr>
            <p:ph type="sldNum" sz="quarter" idx="12"/>
          </p:nvPr>
        </p:nvSpPr>
        <p:spPr/>
        <p:txBody>
          <a:bodyPr/>
          <a:lstStyle/>
          <a:p>
            <a:fld id="{B715CB5C-FA2A-4B17-8BA5-2DB4B77A69FC}" type="slidenum">
              <a:rPr lang="en-US" smtClean="0"/>
              <a:t>36</a:t>
            </a:fld>
            <a:endParaRPr lang="en-US"/>
          </a:p>
        </p:txBody>
      </p:sp>
    </p:spTree>
    <p:extLst>
      <p:ext uri="{BB962C8B-B14F-4D97-AF65-F5344CB8AC3E}">
        <p14:creationId xmlns:p14="http://schemas.microsoft.com/office/powerpoint/2010/main" val="37078212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97AD2-52F7-442A-A489-8E9542C4B27D}"/>
              </a:ext>
            </a:extLst>
          </p:cNvPr>
          <p:cNvSpPr>
            <a:spLocks noGrp="1"/>
          </p:cNvSpPr>
          <p:nvPr>
            <p:ph type="title"/>
          </p:nvPr>
        </p:nvSpPr>
        <p:spPr>
          <a:xfrm>
            <a:off x="838200" y="998376"/>
            <a:ext cx="10515600" cy="692312"/>
          </a:xfrm>
        </p:spPr>
        <p:txBody>
          <a:bodyPr>
            <a:normAutofit fontScale="90000"/>
          </a:bodyPr>
          <a:lstStyle/>
          <a:p>
            <a:r>
              <a:rPr lang="en-US" dirty="0"/>
              <a:t>Equity and Diversity – Provisions Not Adopted</a:t>
            </a:r>
            <a:br>
              <a:rPr lang="en-US" dirty="0"/>
            </a:br>
            <a:endParaRPr lang="en-US" dirty="0"/>
          </a:p>
        </p:txBody>
      </p:sp>
      <p:sp>
        <p:nvSpPr>
          <p:cNvPr id="3" name="Content Placeholder 2">
            <a:extLst>
              <a:ext uri="{FF2B5EF4-FFF2-40B4-BE49-F238E27FC236}">
                <a16:creationId xmlns:a16="http://schemas.microsoft.com/office/drawing/2014/main" id="{7BD8D58A-E715-4034-92FC-3E76B09A8132}"/>
              </a:ext>
            </a:extLst>
          </p:cNvPr>
          <p:cNvSpPr>
            <a:spLocks noGrp="1"/>
          </p:cNvSpPr>
          <p:nvPr>
            <p:ph idx="1"/>
          </p:nvPr>
        </p:nvSpPr>
        <p:spPr>
          <a:xfrm>
            <a:off x="838200" y="1502229"/>
            <a:ext cx="10515600" cy="4674734"/>
          </a:xfrm>
        </p:spPr>
        <p:txBody>
          <a:bodyPr>
            <a:normAutofit/>
          </a:bodyPr>
          <a:lstStyle/>
          <a:p>
            <a:r>
              <a:rPr lang="en-US" dirty="0"/>
              <a:t>House</a:t>
            </a:r>
          </a:p>
          <a:p>
            <a:pPr lvl="1"/>
            <a:r>
              <a:rPr lang="en-US" dirty="0"/>
              <a:t>Sec. 805. Diversity and Inclusion Reporting for Contractors </a:t>
            </a:r>
          </a:p>
          <a:p>
            <a:pPr lvl="1"/>
            <a:endParaRPr lang="en-US" dirty="0"/>
          </a:p>
          <a:p>
            <a:r>
              <a:rPr lang="en-US" dirty="0"/>
              <a:t>Senate</a:t>
            </a:r>
          </a:p>
          <a:p>
            <a:pPr lvl="1"/>
            <a:r>
              <a:rPr lang="en-US" dirty="0"/>
              <a:t>Sec. 818. Contractor Training Material Disclosure Requirement </a:t>
            </a:r>
          </a:p>
          <a:p>
            <a:pPr lvl="1"/>
            <a:endParaRPr lang="en-US" dirty="0"/>
          </a:p>
          <a:p>
            <a:r>
              <a:rPr lang="en-US" dirty="0"/>
              <a:t>Partly Adopted</a:t>
            </a:r>
          </a:p>
          <a:p>
            <a:pPr lvl="1"/>
            <a:r>
              <a:rPr lang="en-US" dirty="0"/>
              <a:t>Sec. 552. Human Relations Training for Certain Members of the Armed Forces (H554)</a:t>
            </a:r>
          </a:p>
          <a:p>
            <a:pPr lvl="2"/>
            <a:r>
              <a:rPr lang="en-US" dirty="0"/>
              <a:t>Did not adopt the language in the House bill applying the requirements to “a contractor or sub-contractor” supporting the military department </a:t>
            </a:r>
          </a:p>
        </p:txBody>
      </p:sp>
      <p:sp>
        <p:nvSpPr>
          <p:cNvPr id="4" name="Slide Number Placeholder 3">
            <a:extLst>
              <a:ext uri="{FF2B5EF4-FFF2-40B4-BE49-F238E27FC236}">
                <a16:creationId xmlns:a16="http://schemas.microsoft.com/office/drawing/2014/main" id="{DFE19CA2-9889-4E1A-9CAA-DFAA1309D107}"/>
              </a:ext>
            </a:extLst>
          </p:cNvPr>
          <p:cNvSpPr>
            <a:spLocks noGrp="1"/>
          </p:cNvSpPr>
          <p:nvPr>
            <p:ph type="sldNum" sz="quarter" idx="12"/>
          </p:nvPr>
        </p:nvSpPr>
        <p:spPr/>
        <p:txBody>
          <a:bodyPr/>
          <a:lstStyle/>
          <a:p>
            <a:fld id="{B715CB5C-FA2A-4B17-8BA5-2DB4B77A69FC}" type="slidenum">
              <a:rPr lang="en-US" smtClean="0"/>
              <a:t>37</a:t>
            </a:fld>
            <a:endParaRPr lang="en-US"/>
          </a:p>
        </p:txBody>
      </p:sp>
    </p:spTree>
    <p:extLst>
      <p:ext uri="{BB962C8B-B14F-4D97-AF65-F5344CB8AC3E}">
        <p14:creationId xmlns:p14="http://schemas.microsoft.com/office/powerpoint/2010/main" val="2556703739"/>
      </p:ext>
    </p:extLst>
  </p:cSld>
  <p:clrMapOvr>
    <a:overrideClrMapping bg1="lt1" tx1="dk1" bg2="lt2" tx2="dk2" accent1="accent1" accent2="accent2" accent3="accent3" accent4="accent4" accent5="accent5" accent6="accent6" hlink="hlink" folHlink="folHlink"/>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C9CD2-BCB1-448A-A750-2F0867FD7427}"/>
              </a:ext>
            </a:extLst>
          </p:cNvPr>
          <p:cNvSpPr>
            <a:spLocks noGrp="1"/>
          </p:cNvSpPr>
          <p:nvPr>
            <p:ph type="title"/>
          </p:nvPr>
        </p:nvSpPr>
        <p:spPr>
          <a:xfrm>
            <a:off x="838200" y="1167063"/>
            <a:ext cx="10515600" cy="3477126"/>
          </a:xfrm>
        </p:spPr>
        <p:txBody>
          <a:bodyPr>
            <a:normAutofit/>
          </a:bodyPr>
          <a:lstStyle/>
          <a:p>
            <a:r>
              <a:rPr lang="en-US" sz="5400" dirty="0"/>
              <a:t>What questions do you have for us?</a:t>
            </a:r>
          </a:p>
        </p:txBody>
      </p:sp>
      <p:sp>
        <p:nvSpPr>
          <p:cNvPr id="4" name="Slide Number Placeholder 3">
            <a:extLst>
              <a:ext uri="{FF2B5EF4-FFF2-40B4-BE49-F238E27FC236}">
                <a16:creationId xmlns:a16="http://schemas.microsoft.com/office/drawing/2014/main" id="{CFE9FBD6-C482-4CE4-9780-090A5F1067D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15CB5C-FA2A-4B17-8BA5-2DB4B77A69F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0084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65F13-37E8-44D4-BC54-6E3D4A0C01A3}"/>
              </a:ext>
            </a:extLst>
          </p:cNvPr>
          <p:cNvSpPr>
            <a:spLocks noGrp="1"/>
          </p:cNvSpPr>
          <p:nvPr>
            <p:ph type="title"/>
          </p:nvPr>
        </p:nvSpPr>
        <p:spPr>
          <a:xfrm>
            <a:off x="838200" y="2660650"/>
            <a:ext cx="10515600" cy="1133475"/>
          </a:xfrm>
        </p:spPr>
        <p:txBody>
          <a:bodyPr>
            <a:normAutofit/>
          </a:bodyPr>
          <a:lstStyle/>
          <a:p>
            <a:pPr algn="ctr"/>
            <a:r>
              <a:rPr lang="en-US" sz="5400" dirty="0"/>
              <a:t>What is in the NDAA?</a:t>
            </a:r>
          </a:p>
        </p:txBody>
      </p:sp>
      <p:sp>
        <p:nvSpPr>
          <p:cNvPr id="4" name="Slide Number Placeholder 3">
            <a:extLst>
              <a:ext uri="{FF2B5EF4-FFF2-40B4-BE49-F238E27FC236}">
                <a16:creationId xmlns:a16="http://schemas.microsoft.com/office/drawing/2014/main" id="{F49D0827-DAAA-40AE-9EA6-3605759D311D}"/>
              </a:ext>
            </a:extLst>
          </p:cNvPr>
          <p:cNvSpPr>
            <a:spLocks noGrp="1"/>
          </p:cNvSpPr>
          <p:nvPr>
            <p:ph type="sldNum" sz="quarter" idx="12"/>
          </p:nvPr>
        </p:nvSpPr>
        <p:spPr/>
        <p:txBody>
          <a:bodyPr/>
          <a:lstStyle/>
          <a:p>
            <a:fld id="{B715CB5C-FA2A-4B17-8BA5-2DB4B77A69FC}" type="slidenum">
              <a:rPr lang="en-US" smtClean="0"/>
              <a:t>4</a:t>
            </a:fld>
            <a:endParaRPr lang="en-US"/>
          </a:p>
        </p:txBody>
      </p:sp>
    </p:spTree>
    <p:extLst>
      <p:ext uri="{BB962C8B-B14F-4D97-AF65-F5344CB8AC3E}">
        <p14:creationId xmlns:p14="http://schemas.microsoft.com/office/powerpoint/2010/main" val="974460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200" y="365125"/>
            <a:ext cx="10668754" cy="1325563"/>
          </a:xfrm>
        </p:spPr>
        <p:txBody>
          <a:bodyPr/>
          <a:lstStyle/>
          <a:p>
            <a:r>
              <a:rPr lang="en-US" dirty="0"/>
              <a:t>Industrial Base – Buy American vs. Buy Allies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889211"/>
          </a:xfrm>
        </p:spPr>
        <p:txBody>
          <a:bodyPr>
            <a:normAutofit fontScale="85000" lnSpcReduction="20000"/>
          </a:bodyPr>
          <a:lstStyle/>
          <a:p>
            <a:r>
              <a:rPr lang="en-US" dirty="0"/>
              <a:t>Sec. 808. Briefing on Transparency for Certain Domestic Procurement Waivers (H806)</a:t>
            </a:r>
          </a:p>
          <a:p>
            <a:pPr lvl="1"/>
            <a:r>
              <a:rPr lang="en-US" dirty="0"/>
              <a:t>Requires DoD to brief the defense committees on the extent to which domestic procurement waiver information </a:t>
            </a:r>
            <a:r>
              <a:rPr lang="en-US" sz="2500" dirty="0"/>
              <a:t>related to DoD programs </a:t>
            </a:r>
            <a:r>
              <a:rPr lang="en-US" dirty="0"/>
              <a:t>is publicly available</a:t>
            </a:r>
          </a:p>
          <a:p>
            <a:pPr marL="457200" lvl="1" indent="0">
              <a:buNone/>
            </a:pPr>
            <a:endParaRPr lang="en-US" dirty="0"/>
          </a:p>
          <a:p>
            <a:r>
              <a:rPr lang="en-US" dirty="0"/>
              <a:t>Sec. 809. Report on Violations of Certain Domestic Preference Laws  (H807)</a:t>
            </a:r>
          </a:p>
          <a:p>
            <a:pPr lvl="1"/>
            <a:r>
              <a:rPr lang="en-US" dirty="0"/>
              <a:t>Requires DoD to submit a report to the defense committees on violations of domestic preference laws in sections 2533a (Berry Amendment) and 2533b (Specialty Metals) of title 10, and chapter 83 of title 41 (Buy American) </a:t>
            </a:r>
          </a:p>
          <a:p>
            <a:pPr lvl="1"/>
            <a:endParaRPr lang="en-US" dirty="0"/>
          </a:p>
          <a:p>
            <a:r>
              <a:rPr lang="en-US" dirty="0"/>
              <a:t>Sec. 844. Assessment of Requirements for Certain Items (H835/S835)</a:t>
            </a:r>
          </a:p>
          <a:p>
            <a:pPr lvl="1"/>
            <a:r>
              <a:rPr lang="en-US" dirty="0"/>
              <a:t>Requires DoD to assess requirements for dual-use items covered by the Berry Amendment (10 USC 2533a) and encourage predictable demand for annual procurement of such items </a:t>
            </a:r>
          </a:p>
          <a:p>
            <a:pPr lvl="1"/>
            <a:r>
              <a:rPr lang="en-US" dirty="0"/>
              <a:t>Requires DoD to submit a report on the assessment to the defense committees by December 31, 2022</a:t>
            </a:r>
          </a:p>
          <a:p>
            <a:pPr lvl="1"/>
            <a:r>
              <a:rPr lang="en-US" dirty="0"/>
              <a:t>Requires each military department and DLA to provide quarterly briefings to the Under Secretary (A&amp;S) on fluctuations in supply chain forecasting and demand requirements from March 1, 2023, through March 1, 2026 </a:t>
            </a:r>
          </a:p>
        </p:txBody>
      </p:sp>
      <p:sp>
        <p:nvSpPr>
          <p:cNvPr id="4" name="Slide Number Placeholder 3">
            <a:extLst>
              <a:ext uri="{FF2B5EF4-FFF2-40B4-BE49-F238E27FC236}">
                <a16:creationId xmlns:a16="http://schemas.microsoft.com/office/drawing/2014/main" id="{3CC67563-C4BC-40F4-9EFC-C63D3BE37D0F}"/>
              </a:ext>
            </a:extLst>
          </p:cNvPr>
          <p:cNvSpPr>
            <a:spLocks noGrp="1"/>
          </p:cNvSpPr>
          <p:nvPr>
            <p:ph type="sldNum" sz="quarter" idx="12"/>
          </p:nvPr>
        </p:nvSpPr>
        <p:spPr/>
        <p:txBody>
          <a:bodyPr/>
          <a:lstStyle/>
          <a:p>
            <a:fld id="{B715CB5C-FA2A-4B17-8BA5-2DB4B77A69FC}" type="slidenum">
              <a:rPr lang="en-US" smtClean="0"/>
              <a:t>5</a:t>
            </a:fld>
            <a:endParaRPr lang="en-US"/>
          </a:p>
        </p:txBody>
      </p:sp>
      <p:sp>
        <p:nvSpPr>
          <p:cNvPr id="5" name="Oval 4">
            <a:extLst>
              <a:ext uri="{FF2B5EF4-FFF2-40B4-BE49-F238E27FC236}">
                <a16:creationId xmlns:a16="http://schemas.microsoft.com/office/drawing/2014/main" id="{EA49836F-EE07-4382-BDF9-A26C5BF1EC57}"/>
              </a:ext>
            </a:extLst>
          </p:cNvPr>
          <p:cNvSpPr/>
          <p:nvPr/>
        </p:nvSpPr>
        <p:spPr>
          <a:xfrm>
            <a:off x="2995448" y="4924746"/>
            <a:ext cx="2196662" cy="656248"/>
          </a:xfrm>
          <a:prstGeom prst="ellipse">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1DB0FE14-4FB6-48D8-ABE0-3D00F1D85EB0}"/>
              </a:ext>
            </a:extLst>
          </p:cNvPr>
          <p:cNvSpPr/>
          <p:nvPr/>
        </p:nvSpPr>
        <p:spPr>
          <a:xfrm>
            <a:off x="6251027" y="5413477"/>
            <a:ext cx="3103180" cy="656248"/>
          </a:xfrm>
          <a:prstGeom prst="ellipse">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687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Industrial Base – Buy American vs. Buy Allies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889211"/>
          </a:xfrm>
        </p:spPr>
        <p:txBody>
          <a:bodyPr>
            <a:normAutofit/>
          </a:bodyPr>
          <a:lstStyle/>
          <a:p>
            <a:r>
              <a:rPr lang="en-US" dirty="0"/>
              <a:t>Sec. 854. Require Industry Days and RFIs to Be Open to Allied Defense Contractors (S834)</a:t>
            </a:r>
          </a:p>
          <a:p>
            <a:pPr lvl="1"/>
            <a:r>
              <a:rPr lang="en-US" dirty="0"/>
              <a:t>Requires each service acquisition executive to make industry days, Requests for Information for R&amp;D, and acquisition programs be open to contractors from the National Technology and Industrial Base  </a:t>
            </a:r>
          </a:p>
          <a:p>
            <a:pPr lvl="1"/>
            <a:r>
              <a:rPr lang="en-US" dirty="0"/>
              <a:t>Only applies if U.S. companies receive reciprocal access  </a:t>
            </a:r>
          </a:p>
          <a:p>
            <a:pPr lvl="1"/>
            <a:endParaRPr lang="en-US" dirty="0"/>
          </a:p>
          <a:p>
            <a:pPr lvl="1"/>
            <a:endParaRPr lang="en-US" dirty="0"/>
          </a:p>
          <a:p>
            <a:pPr lvl="2"/>
            <a:endParaRPr lang="en-US" sz="2400" dirty="0">
              <a:solidFill>
                <a:schemeClr val="accent1"/>
              </a:solidFill>
            </a:endParaRPr>
          </a:p>
          <a:p>
            <a:endParaRPr lang="en-US" dirty="0"/>
          </a:p>
        </p:txBody>
      </p:sp>
      <p:sp>
        <p:nvSpPr>
          <p:cNvPr id="4" name="Slide Number Placeholder 3">
            <a:extLst>
              <a:ext uri="{FF2B5EF4-FFF2-40B4-BE49-F238E27FC236}">
                <a16:creationId xmlns:a16="http://schemas.microsoft.com/office/drawing/2014/main" id="{BE3A10F8-109E-4FA6-8A10-4FBE73340C1A}"/>
              </a:ext>
            </a:extLst>
          </p:cNvPr>
          <p:cNvSpPr>
            <a:spLocks noGrp="1"/>
          </p:cNvSpPr>
          <p:nvPr>
            <p:ph type="sldNum" sz="quarter" idx="12"/>
          </p:nvPr>
        </p:nvSpPr>
        <p:spPr/>
        <p:txBody>
          <a:bodyPr/>
          <a:lstStyle/>
          <a:p>
            <a:fld id="{B715CB5C-FA2A-4B17-8BA5-2DB4B77A69FC}" type="slidenum">
              <a:rPr lang="en-US" smtClean="0"/>
              <a:t>6</a:t>
            </a:fld>
            <a:endParaRPr lang="en-US"/>
          </a:p>
        </p:txBody>
      </p:sp>
    </p:spTree>
    <p:extLst>
      <p:ext uri="{BB962C8B-B14F-4D97-AF65-F5344CB8AC3E}">
        <p14:creationId xmlns:p14="http://schemas.microsoft.com/office/powerpoint/2010/main" val="67580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Industrial Base</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624930" cy="4889211"/>
          </a:xfrm>
        </p:spPr>
        <p:txBody>
          <a:bodyPr>
            <a:normAutofit fontScale="70000" lnSpcReduction="20000"/>
          </a:bodyPr>
          <a:lstStyle/>
          <a:p>
            <a:r>
              <a:rPr lang="en-US" dirty="0"/>
              <a:t>Sec. 831. Technology Protection Features Activities (S851)</a:t>
            </a:r>
          </a:p>
          <a:p>
            <a:pPr lvl="1"/>
            <a:r>
              <a:rPr lang="en-US" dirty="0"/>
              <a:t>Amends 10 USC 2357 to allow the cost contractors bear for modifying certain systems to protect critical program information (which makes the system more exportable) to be considered independent research and development costs</a:t>
            </a:r>
          </a:p>
          <a:p>
            <a:pPr lvl="1"/>
            <a:r>
              <a:rPr lang="en-US" dirty="0"/>
              <a:t>Applies only if the system receives Milestone B approval </a:t>
            </a:r>
          </a:p>
          <a:p>
            <a:pPr lvl="1"/>
            <a:endParaRPr lang="en-US" dirty="0"/>
          </a:p>
          <a:p>
            <a:r>
              <a:rPr lang="en-US" dirty="0"/>
              <a:t>Sec. 846. Report on the Manufacturing Engineering Education Program (H844)</a:t>
            </a:r>
          </a:p>
          <a:p>
            <a:pPr lvl="1"/>
            <a:r>
              <a:rPr lang="en-US" dirty="0"/>
              <a:t>Requires DoD to submit a report to the defense committees by March 1, 2023, on the Manufacturing Engineering Education Program (10 USC 2196), to include in the report recommendations for legislative changes or other incentives to improve career pathways for individuals seeking careers in manufacturing, particularly in the DIB</a:t>
            </a:r>
          </a:p>
          <a:p>
            <a:pPr lvl="1"/>
            <a:endParaRPr lang="en-US" dirty="0"/>
          </a:p>
          <a:p>
            <a:r>
              <a:rPr lang="en-US" dirty="0"/>
              <a:t>Sec. 856. Briefing on Compliance with Contractor Lobbying Restrictions (H823)</a:t>
            </a:r>
          </a:p>
          <a:p>
            <a:pPr lvl="1"/>
            <a:r>
              <a:rPr lang="en-US" dirty="0"/>
              <a:t>Requires DoD to brief the defense committees within 180 days of enactment on progress in ensuring compliance with section 1045 of the FY2018 NDAA (lobbying restrictions on employees separated from DoD)</a:t>
            </a:r>
          </a:p>
          <a:p>
            <a:pPr marL="457200" lvl="1" indent="0">
              <a:buNone/>
            </a:pPr>
            <a:endParaRPr lang="en-US" dirty="0"/>
          </a:p>
          <a:p>
            <a:r>
              <a:rPr lang="en-US" dirty="0"/>
              <a:t>Sec. 1064. Continuing Certain Reporting Requirements (H1044)</a:t>
            </a:r>
          </a:p>
          <a:p>
            <a:pPr lvl="1"/>
            <a:r>
              <a:rPr lang="en-US" dirty="0"/>
              <a:t>Requires DoD to continue submitting annual reports on the National Technology and Industrial Base (10 USC 2504) and Strategic and Critical Materials Stock Piling Act (50 USC 98h-5)</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FC75DBC8-EABB-4EDD-8877-EE1B89014DF0}"/>
              </a:ext>
            </a:extLst>
          </p:cNvPr>
          <p:cNvSpPr>
            <a:spLocks noGrp="1"/>
          </p:cNvSpPr>
          <p:nvPr>
            <p:ph type="sldNum" sz="quarter" idx="12"/>
          </p:nvPr>
        </p:nvSpPr>
        <p:spPr/>
        <p:txBody>
          <a:bodyPr/>
          <a:lstStyle/>
          <a:p>
            <a:fld id="{B715CB5C-FA2A-4B17-8BA5-2DB4B77A69FC}" type="slidenum">
              <a:rPr lang="en-US" smtClean="0"/>
              <a:t>7</a:t>
            </a:fld>
            <a:endParaRPr lang="en-US"/>
          </a:p>
        </p:txBody>
      </p:sp>
    </p:spTree>
    <p:extLst>
      <p:ext uri="{BB962C8B-B14F-4D97-AF65-F5344CB8AC3E}">
        <p14:creationId xmlns:p14="http://schemas.microsoft.com/office/powerpoint/2010/main" val="1492226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Industrial Base – Provisions Not Adopted	</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889211"/>
          </a:xfrm>
        </p:spPr>
        <p:txBody>
          <a:bodyPr>
            <a:normAutofit fontScale="85000" lnSpcReduction="20000"/>
          </a:bodyPr>
          <a:lstStyle/>
          <a:p>
            <a:r>
              <a:rPr lang="en-US" dirty="0"/>
              <a:t>House </a:t>
            </a:r>
          </a:p>
          <a:p>
            <a:pPr lvl="1"/>
            <a:r>
              <a:rPr lang="en-US" dirty="0"/>
              <a:t>Sec. 802. Permanent 3610-like Reimbursement Authority </a:t>
            </a:r>
          </a:p>
          <a:p>
            <a:pPr lvl="2"/>
            <a:r>
              <a:rPr lang="en-US" dirty="0"/>
              <a:t>Requires DoD to provide to the defense committees a report by March 1, 2022, and a report by April 1, 2022,  to include an assessment of the extent to which making permanent a similar authority is in the national security interest</a:t>
            </a:r>
          </a:p>
          <a:p>
            <a:pPr lvl="1"/>
            <a:endParaRPr lang="en-US" dirty="0"/>
          </a:p>
          <a:p>
            <a:pPr lvl="1"/>
            <a:r>
              <a:rPr lang="en-US" dirty="0"/>
              <a:t>Sec. 834. Enhanced Domestic Content for Major Defense Acquisition Programs (MDAPs)</a:t>
            </a:r>
            <a:endParaRPr lang="en-US" dirty="0">
              <a:solidFill>
                <a:schemeClr val="accent1">
                  <a:lumMod val="75000"/>
                </a:schemeClr>
              </a:solidFill>
            </a:endParaRPr>
          </a:p>
          <a:p>
            <a:pPr lvl="1"/>
            <a:endParaRPr lang="en-US" dirty="0"/>
          </a:p>
          <a:p>
            <a:pPr lvl="1"/>
            <a:r>
              <a:rPr lang="en-US" dirty="0"/>
              <a:t>Sec. 865. Prohibit Contracting With Repeated Violators of the Fair Labor Standards Act </a:t>
            </a:r>
          </a:p>
          <a:p>
            <a:pPr lvl="2"/>
            <a:r>
              <a:rPr lang="en-US" dirty="0"/>
              <a:t>The FY21 NDAA required the Acquisition Innovation Research Center to report on any gaps in the current requirements for statutory debarment as a result of labor law violations. “The AIRC study is ongoing”</a:t>
            </a:r>
          </a:p>
          <a:p>
            <a:pPr lvl="1"/>
            <a:endParaRPr lang="en-US" dirty="0"/>
          </a:p>
          <a:p>
            <a:pPr lvl="1"/>
            <a:r>
              <a:rPr lang="en-US" dirty="0"/>
              <a:t>Sec. 6494. Post-Employment Ban on Lobbying for Former Executive Branch Officials </a:t>
            </a:r>
          </a:p>
          <a:p>
            <a:pPr lvl="1"/>
            <a:endParaRPr lang="en-US" dirty="0"/>
          </a:p>
          <a:p>
            <a:r>
              <a:rPr lang="en-US" dirty="0"/>
              <a:t>Senate</a:t>
            </a:r>
          </a:p>
          <a:p>
            <a:pPr lvl="1"/>
            <a:r>
              <a:rPr lang="en-US" dirty="0"/>
              <a:t>Sec. 833. Further Prohibition on the Acquisition of Sensitive Materials </a:t>
            </a:r>
          </a:p>
          <a:p>
            <a:pPr lvl="2"/>
            <a:r>
              <a:rPr lang="en-US" dirty="0"/>
              <a:t>Would have prohibited purchasing certain metals, alloys, and magnets from entities partially </a:t>
            </a:r>
            <a:r>
              <a:rPr lang="en-US" i="1" dirty="0"/>
              <a:t>owned</a:t>
            </a:r>
            <a:r>
              <a:rPr lang="en-US" dirty="0"/>
              <a:t> by or whose </a:t>
            </a:r>
            <a:r>
              <a:rPr lang="en-US" i="1" dirty="0"/>
              <a:t>investors</a:t>
            </a:r>
            <a:r>
              <a:rPr lang="en-US" dirty="0"/>
              <a:t> are from China, Russia, North Korea, or Iran (currently only prohibits </a:t>
            </a:r>
            <a:r>
              <a:rPr lang="en-US" i="1" dirty="0"/>
              <a:t>procurements</a:t>
            </a:r>
            <a:r>
              <a:rPr lang="en-US" dirty="0"/>
              <a:t> </a:t>
            </a:r>
            <a:r>
              <a:rPr lang="en-US" i="1" dirty="0"/>
              <a:t>from)</a:t>
            </a:r>
          </a:p>
          <a:p>
            <a:pPr lvl="1"/>
            <a:endParaRPr lang="en-US" dirty="0">
              <a:highlight>
                <a:srgbClr val="00FF00"/>
              </a:highlight>
            </a:endParaRPr>
          </a:p>
          <a:p>
            <a:pPr lvl="1"/>
            <a:endParaRPr lang="en-US" dirty="0"/>
          </a:p>
          <a:p>
            <a:pPr lvl="1"/>
            <a:endParaRPr lang="en-US" dirty="0"/>
          </a:p>
        </p:txBody>
      </p:sp>
      <p:sp>
        <p:nvSpPr>
          <p:cNvPr id="4" name="Slide Number Placeholder 3">
            <a:extLst>
              <a:ext uri="{FF2B5EF4-FFF2-40B4-BE49-F238E27FC236}">
                <a16:creationId xmlns:a16="http://schemas.microsoft.com/office/drawing/2014/main" id="{6375F71A-650E-43E3-B328-D05AC3D3D974}"/>
              </a:ext>
            </a:extLst>
          </p:cNvPr>
          <p:cNvSpPr>
            <a:spLocks noGrp="1"/>
          </p:cNvSpPr>
          <p:nvPr>
            <p:ph type="sldNum" sz="quarter" idx="12"/>
          </p:nvPr>
        </p:nvSpPr>
        <p:spPr/>
        <p:txBody>
          <a:bodyPr/>
          <a:lstStyle/>
          <a:p>
            <a:fld id="{B715CB5C-FA2A-4B17-8BA5-2DB4B77A69FC}" type="slidenum">
              <a:rPr lang="en-US" smtClean="0"/>
              <a:t>8</a:t>
            </a:fld>
            <a:endParaRPr lang="en-US"/>
          </a:p>
        </p:txBody>
      </p:sp>
    </p:spTree>
    <p:extLst>
      <p:ext uri="{BB962C8B-B14F-4D97-AF65-F5344CB8AC3E}">
        <p14:creationId xmlns:p14="http://schemas.microsoft.com/office/powerpoint/2010/main" val="539081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Supply Chain</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5255479"/>
          </a:xfrm>
        </p:spPr>
        <p:txBody>
          <a:bodyPr>
            <a:normAutofit fontScale="62500" lnSpcReduction="20000"/>
          </a:bodyPr>
          <a:lstStyle/>
          <a:p>
            <a:r>
              <a:rPr lang="en-US" dirty="0"/>
              <a:t>Sec. 841. Modernizing Acquisition Processes to Ensure Integrity of the Industrial Base (H832)</a:t>
            </a:r>
          </a:p>
          <a:p>
            <a:pPr lvl="1"/>
            <a:r>
              <a:rPr lang="en-US" dirty="0"/>
              <a:t>Amends 10 USC 2509 (requiring DoD to streamline and digitize approaches for mitigating risks to the DIB), stating that the objective is to employ digital tools, technologies, and approaches to ensure that decision-makers have access to key data </a:t>
            </a:r>
          </a:p>
          <a:p>
            <a:pPr lvl="1"/>
            <a:r>
              <a:rPr lang="en-US" dirty="0"/>
              <a:t>Requires DoD to develop capabilities to map supply chains and assess risks for major end items </a:t>
            </a:r>
          </a:p>
          <a:p>
            <a:pPr lvl="1"/>
            <a:endParaRPr lang="en-US" dirty="0"/>
          </a:p>
          <a:p>
            <a:r>
              <a:rPr lang="en-US" dirty="0"/>
              <a:t>Sec. 842. Modifying Analyses of Activities for Action to Address Sourcing and Industrial Capacity (H866/S831)</a:t>
            </a:r>
          </a:p>
          <a:p>
            <a:pPr lvl="1"/>
            <a:r>
              <a:rPr lang="en-US" dirty="0"/>
              <a:t>Amends section 849 of the FY2021 NDAA by requiring that DoD also consider restricting the sources of supply of, and increasing investment in,</a:t>
            </a:r>
          </a:p>
          <a:p>
            <a:pPr lvl="2"/>
            <a:r>
              <a:rPr lang="en-US" dirty="0"/>
              <a:t>Molybdenum and molybdenum alloys </a:t>
            </a:r>
          </a:p>
          <a:p>
            <a:pPr lvl="2"/>
            <a:r>
              <a:rPr lang="en-US" dirty="0"/>
              <a:t>Optical transmission equipment, including optical fiber and cable equipment</a:t>
            </a:r>
          </a:p>
          <a:p>
            <a:pPr lvl="2"/>
            <a:r>
              <a:rPr lang="en-US" dirty="0"/>
              <a:t>Armor on tactical ground vehicles</a:t>
            </a:r>
          </a:p>
          <a:p>
            <a:pPr lvl="2"/>
            <a:r>
              <a:rPr lang="en-US" dirty="0"/>
              <a:t>Graphite processing</a:t>
            </a:r>
          </a:p>
          <a:p>
            <a:pPr lvl="2"/>
            <a:r>
              <a:rPr lang="en-US" dirty="0"/>
              <a:t>Advanced AC-DC power converters</a:t>
            </a:r>
          </a:p>
          <a:p>
            <a:pPr lvl="1"/>
            <a:endParaRPr lang="en-US" dirty="0"/>
          </a:p>
          <a:p>
            <a:r>
              <a:rPr lang="en-US" dirty="0"/>
              <a:t>Sec. 847. Plan to Reduce Reliance on Services, Supplies, or Materials from Certain Countries (H833)</a:t>
            </a:r>
          </a:p>
          <a:p>
            <a:pPr lvl="1"/>
            <a:r>
              <a:rPr lang="en-US" dirty="0"/>
              <a:t>Requires DoD and the Department of State to develop and implement a plan to reduce reliance on services, supplies, or materials obtained from sources located in regions controlled by China, Russia, North Korea, and Iran</a:t>
            </a:r>
          </a:p>
          <a:p>
            <a:pPr lvl="1"/>
            <a:r>
              <a:rPr lang="en-US" dirty="0"/>
              <a:t>Requires DoD to submit to the defense committees within two years of enactment a report describing the plan to reduce such reliance</a:t>
            </a:r>
          </a:p>
        </p:txBody>
      </p:sp>
      <p:sp>
        <p:nvSpPr>
          <p:cNvPr id="4" name="Slide Number Placeholder 3">
            <a:extLst>
              <a:ext uri="{FF2B5EF4-FFF2-40B4-BE49-F238E27FC236}">
                <a16:creationId xmlns:a16="http://schemas.microsoft.com/office/drawing/2014/main" id="{5F6D546E-2D8A-40D5-A506-041C7E200A88}"/>
              </a:ext>
            </a:extLst>
          </p:cNvPr>
          <p:cNvSpPr>
            <a:spLocks noGrp="1"/>
          </p:cNvSpPr>
          <p:nvPr>
            <p:ph type="sldNum" sz="quarter" idx="12"/>
          </p:nvPr>
        </p:nvSpPr>
        <p:spPr/>
        <p:txBody>
          <a:bodyPr/>
          <a:lstStyle/>
          <a:p>
            <a:fld id="{B715CB5C-FA2A-4B17-8BA5-2DB4B77A69FC}" type="slidenum">
              <a:rPr lang="en-US" smtClean="0"/>
              <a:t>9</a:t>
            </a:fld>
            <a:endParaRPr lang="en-US"/>
          </a:p>
        </p:txBody>
      </p:sp>
      <p:sp>
        <p:nvSpPr>
          <p:cNvPr id="5" name="Oval 4">
            <a:extLst>
              <a:ext uri="{FF2B5EF4-FFF2-40B4-BE49-F238E27FC236}">
                <a16:creationId xmlns:a16="http://schemas.microsoft.com/office/drawing/2014/main" id="{7E285990-238C-49E0-BC16-F7A143E21C36}"/>
              </a:ext>
            </a:extLst>
          </p:cNvPr>
          <p:cNvSpPr/>
          <p:nvPr/>
        </p:nvSpPr>
        <p:spPr>
          <a:xfrm>
            <a:off x="6413937" y="4861684"/>
            <a:ext cx="3234559" cy="656248"/>
          </a:xfrm>
          <a:prstGeom prst="ellipse">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68018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15554</TotalTime>
  <Words>6061</Words>
  <Application>Microsoft Office PowerPoint</Application>
  <PresentationFormat>Widescreen</PresentationFormat>
  <Paragraphs>457</Paragraphs>
  <Slides>38</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Calibri Light</vt:lpstr>
      <vt:lpstr>Office Theme</vt:lpstr>
      <vt:lpstr>Selected Acquisition Policy Provisions in the Fiscal Year 2022 National Defense Authorization Act   (S. 1605)</vt:lpstr>
      <vt:lpstr>Status of Legislative Process</vt:lpstr>
      <vt:lpstr>NDAA Acquisition Issue Categories </vt:lpstr>
      <vt:lpstr>What is in the NDAA?</vt:lpstr>
      <vt:lpstr>Industrial Base – Buy American vs. Buy Allies</vt:lpstr>
      <vt:lpstr>Industrial Base – Buy American vs. Buy Allies</vt:lpstr>
      <vt:lpstr>Industrial Base</vt:lpstr>
      <vt:lpstr>Industrial Base – Provisions Not Adopted </vt:lpstr>
      <vt:lpstr>Supply Chain</vt:lpstr>
      <vt:lpstr>Supply Chain</vt:lpstr>
      <vt:lpstr>Supply Chain – Printed Circuit Boards </vt:lpstr>
      <vt:lpstr>Supply Chain – Provisions Not Adopted</vt:lpstr>
      <vt:lpstr>Weapon Systems</vt:lpstr>
      <vt:lpstr>Weapon Systems</vt:lpstr>
      <vt:lpstr>Cybersecurity  </vt:lpstr>
      <vt:lpstr>Cybersecurity   </vt:lpstr>
      <vt:lpstr>Cybersecurity – Provisions Not Adopted </vt:lpstr>
      <vt:lpstr>Software &amp; IT  </vt:lpstr>
      <vt:lpstr>Software &amp; IT</vt:lpstr>
      <vt:lpstr>Acquisition of Services</vt:lpstr>
      <vt:lpstr>Agile Acquisitions – Commercial Items</vt:lpstr>
      <vt:lpstr>Agile Acquisitions – Other Transaction Authority</vt:lpstr>
      <vt:lpstr>Agile Acquisitions</vt:lpstr>
      <vt:lpstr>Agile Acquisitions</vt:lpstr>
      <vt:lpstr>Agile Acquisitions</vt:lpstr>
      <vt:lpstr>Contracting</vt:lpstr>
      <vt:lpstr>Contracting</vt:lpstr>
      <vt:lpstr>Contracting</vt:lpstr>
      <vt:lpstr>Small Business   </vt:lpstr>
      <vt:lpstr>Small Business – Provisions Not Adopted  </vt:lpstr>
      <vt:lpstr>Budget</vt:lpstr>
      <vt:lpstr>Budget</vt:lpstr>
      <vt:lpstr>Budget – Provisions Not Adopted  </vt:lpstr>
      <vt:lpstr>Environment</vt:lpstr>
      <vt:lpstr>Miscellaneous</vt:lpstr>
      <vt:lpstr>Miscellaneous   </vt:lpstr>
      <vt:lpstr>Equity and Diversity – Provisions Not Adopted </vt:lpstr>
      <vt:lpstr>What questions do you have for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review of acquisition policy provisions in the pending FY19 National Defense Authorization Act</dc:title>
  <dc:creator>Jon Etherton</dc:creator>
  <cp:lastModifiedBy>Moshe Schwartz</cp:lastModifiedBy>
  <cp:revision>231</cp:revision>
  <cp:lastPrinted>2018-06-26T17:58:22Z</cp:lastPrinted>
  <dcterms:created xsi:type="dcterms:W3CDTF">2018-06-12T17:56:32Z</dcterms:created>
  <dcterms:modified xsi:type="dcterms:W3CDTF">2023-08-14T18:15:20Z</dcterms:modified>
</cp:coreProperties>
</file>