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45"/>
  </p:notesMasterIdLst>
  <p:sldIdLst>
    <p:sldId id="256" r:id="rId2"/>
    <p:sldId id="257" r:id="rId3"/>
    <p:sldId id="369" r:id="rId4"/>
    <p:sldId id="6813" r:id="rId5"/>
    <p:sldId id="287" r:id="rId6"/>
    <p:sldId id="331" r:id="rId7"/>
    <p:sldId id="6823" r:id="rId8"/>
    <p:sldId id="6825" r:id="rId9"/>
    <p:sldId id="329" r:id="rId10"/>
    <p:sldId id="305" r:id="rId11"/>
    <p:sldId id="330" r:id="rId12"/>
    <p:sldId id="6822" r:id="rId13"/>
    <p:sldId id="306" r:id="rId14"/>
    <p:sldId id="6815" r:id="rId15"/>
    <p:sldId id="325" r:id="rId16"/>
    <p:sldId id="294" r:id="rId17"/>
    <p:sldId id="332" r:id="rId18"/>
    <p:sldId id="333" r:id="rId19"/>
    <p:sldId id="341" r:id="rId20"/>
    <p:sldId id="320" r:id="rId21"/>
    <p:sldId id="301" r:id="rId22"/>
    <p:sldId id="6816" r:id="rId23"/>
    <p:sldId id="6827" r:id="rId24"/>
    <p:sldId id="304" r:id="rId25"/>
    <p:sldId id="316" r:id="rId26"/>
    <p:sldId id="326" r:id="rId27"/>
    <p:sldId id="6818" r:id="rId28"/>
    <p:sldId id="343" r:id="rId29"/>
    <p:sldId id="6819" r:id="rId30"/>
    <p:sldId id="336" r:id="rId31"/>
    <p:sldId id="302" r:id="rId32"/>
    <p:sldId id="6820" r:id="rId33"/>
    <p:sldId id="299" r:id="rId34"/>
    <p:sldId id="6821" r:id="rId35"/>
    <p:sldId id="327" r:id="rId36"/>
    <p:sldId id="322" r:id="rId37"/>
    <p:sldId id="338" r:id="rId38"/>
    <p:sldId id="6824" r:id="rId39"/>
    <p:sldId id="334" r:id="rId40"/>
    <p:sldId id="371" r:id="rId41"/>
    <p:sldId id="6854" r:id="rId42"/>
    <p:sldId id="6889" r:id="rId43"/>
    <p:sldId id="6804" r:id="rId4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9F92B0-F518-08D0-A1DE-5DC4CF8E5870}" name="Kea Matory" initials="KM" userId="S::kmatory@ndia.org::6061b82a-203f-4c79-93a8-3905188f6c6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oshe Schwartz" initials="MS" lastIdx="1" clrIdx="0">
    <p:extLst>
      <p:ext uri="{19B8F6BF-5375-455C-9EA6-DF929625EA0E}">
        <p15:presenceInfo xmlns:p15="http://schemas.microsoft.com/office/powerpoint/2012/main" userId="S::moshe@ethertonandassociates.com::9b1c119c-4bf8-4d0f-9c90-c1b261abb4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6" autoAdjust="0"/>
    <p:restoredTop sz="79017" autoAdjust="0"/>
  </p:normalViewPr>
  <p:slideViewPr>
    <p:cSldViewPr snapToGrid="0">
      <p:cViewPr varScale="1">
        <p:scale>
          <a:sx n="89" d="100"/>
          <a:sy n="89" d="100"/>
        </p:scale>
        <p:origin x="779" y="35"/>
      </p:cViewPr>
      <p:guideLst/>
    </p:cSldViewPr>
  </p:slideViewPr>
  <p:outlineViewPr>
    <p:cViewPr>
      <p:scale>
        <a:sx n="33" d="100"/>
        <a:sy n="33" d="100"/>
      </p:scale>
      <p:origin x="0" y="-5196"/>
    </p:cViewPr>
  </p:outlineViewPr>
  <p:notesTextViewPr>
    <p:cViewPr>
      <p:scale>
        <a:sx n="1" d="1"/>
        <a:sy n="1" d="1"/>
      </p:scale>
      <p:origin x="0" y="0"/>
    </p:cViewPr>
  </p:notesTextViewPr>
  <p:notesViewPr>
    <p:cSldViewPr snapToGrid="0">
      <p:cViewPr varScale="1">
        <p:scale>
          <a:sx n="67" d="100"/>
          <a:sy n="67" d="100"/>
        </p:scale>
        <p:origin x="3276"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8/10/relationships/authors" Targe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FB852AFB-6236-429D-9266-A538B7ED0284}" type="datetimeFigureOut">
              <a:rPr lang="en-US" smtClean="0"/>
              <a:t>8/14/2023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601287BC-4138-4CEE-B374-4ECA6E450D20}" type="slidenum">
              <a:rPr lang="en-US" smtClean="0"/>
              <a:t>‹#›</a:t>
            </a:fld>
            <a:endParaRPr lang="en-US"/>
          </a:p>
        </p:txBody>
      </p:sp>
    </p:spTree>
    <p:extLst>
      <p:ext uri="{BB962C8B-B14F-4D97-AF65-F5344CB8AC3E}">
        <p14:creationId xmlns:p14="http://schemas.microsoft.com/office/powerpoint/2010/main" val="183256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Since FY 1977, the NDAA was enacted on average 43 days after the fiscal year began (only 8 NDAAs were enacted on time) </a:t>
            </a:r>
          </a:p>
          <a:p>
            <a:r>
              <a:rPr lang="en-US" dirty="0"/>
              <a:t>2,543 (58%) pages were Divisions F through K</a:t>
            </a:r>
          </a:p>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2</a:t>
            </a:fld>
            <a:endParaRPr lang="en-US"/>
          </a:p>
        </p:txBody>
      </p:sp>
    </p:spTree>
    <p:extLst>
      <p:ext uri="{BB962C8B-B14F-4D97-AF65-F5344CB8AC3E}">
        <p14:creationId xmlns:p14="http://schemas.microsoft.com/office/powerpoint/2010/main" val="39618315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12</a:t>
            </a:fld>
            <a:endParaRPr lang="en-US"/>
          </a:p>
        </p:txBody>
      </p:sp>
    </p:spTree>
    <p:extLst>
      <p:ext uri="{BB962C8B-B14F-4D97-AF65-F5344CB8AC3E}">
        <p14:creationId xmlns:p14="http://schemas.microsoft.com/office/powerpoint/2010/main" val="22793428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13</a:t>
            </a:fld>
            <a:endParaRPr lang="en-US"/>
          </a:p>
        </p:txBody>
      </p:sp>
    </p:spTree>
    <p:extLst>
      <p:ext uri="{BB962C8B-B14F-4D97-AF65-F5344CB8AC3E}">
        <p14:creationId xmlns:p14="http://schemas.microsoft.com/office/powerpoint/2010/main" val="15091885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7807 (Norcross) – second time left out</a:t>
            </a:r>
          </a:p>
        </p:txBody>
      </p:sp>
      <p:sp>
        <p:nvSpPr>
          <p:cNvPr id="4" name="Slide Number Placeholder 3"/>
          <p:cNvSpPr>
            <a:spLocks noGrp="1"/>
          </p:cNvSpPr>
          <p:nvPr>
            <p:ph type="sldNum" sz="quarter" idx="5"/>
          </p:nvPr>
        </p:nvSpPr>
        <p:spPr/>
        <p:txBody>
          <a:bodyPr/>
          <a:lstStyle/>
          <a:p>
            <a:fld id="{601287BC-4138-4CEE-B374-4ECA6E450D20}" type="slidenum">
              <a:rPr lang="en-US" smtClean="0"/>
              <a:t>14</a:t>
            </a:fld>
            <a:endParaRPr lang="en-US"/>
          </a:p>
        </p:txBody>
      </p:sp>
    </p:spTree>
    <p:extLst>
      <p:ext uri="{BB962C8B-B14F-4D97-AF65-F5344CB8AC3E}">
        <p14:creationId xmlns:p14="http://schemas.microsoft.com/office/powerpoint/2010/main" val="4744095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15</a:t>
            </a:fld>
            <a:endParaRPr lang="en-US"/>
          </a:p>
        </p:txBody>
      </p:sp>
    </p:spTree>
    <p:extLst>
      <p:ext uri="{BB962C8B-B14F-4D97-AF65-F5344CB8AC3E}">
        <p14:creationId xmlns:p14="http://schemas.microsoft.com/office/powerpoint/2010/main" val="282855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16</a:t>
            </a:fld>
            <a:endParaRPr lang="en-US"/>
          </a:p>
        </p:txBody>
      </p:sp>
    </p:spTree>
    <p:extLst>
      <p:ext uri="{BB962C8B-B14F-4D97-AF65-F5344CB8AC3E}">
        <p14:creationId xmlns:p14="http://schemas.microsoft.com/office/powerpoint/2010/main" val="2395551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17</a:t>
            </a:fld>
            <a:endParaRPr lang="en-US"/>
          </a:p>
        </p:txBody>
      </p:sp>
    </p:spTree>
    <p:extLst>
      <p:ext uri="{BB962C8B-B14F-4D97-AF65-F5344CB8AC3E}">
        <p14:creationId xmlns:p14="http://schemas.microsoft.com/office/powerpoint/2010/main" val="34209843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18</a:t>
            </a:fld>
            <a:endParaRPr lang="en-US"/>
          </a:p>
        </p:txBody>
      </p:sp>
    </p:spTree>
    <p:extLst>
      <p:ext uri="{BB962C8B-B14F-4D97-AF65-F5344CB8AC3E}">
        <p14:creationId xmlns:p14="http://schemas.microsoft.com/office/powerpoint/2010/main" val="2436370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19</a:t>
            </a:fld>
            <a:endParaRPr lang="en-US"/>
          </a:p>
        </p:txBody>
      </p:sp>
    </p:spTree>
    <p:extLst>
      <p:ext uri="{BB962C8B-B14F-4D97-AF65-F5344CB8AC3E}">
        <p14:creationId xmlns:p14="http://schemas.microsoft.com/office/powerpoint/2010/main" val="11168542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20</a:t>
            </a:fld>
            <a:endParaRPr lang="en-US"/>
          </a:p>
        </p:txBody>
      </p:sp>
    </p:spTree>
    <p:extLst>
      <p:ext uri="{BB962C8B-B14F-4D97-AF65-F5344CB8AC3E}">
        <p14:creationId xmlns:p14="http://schemas.microsoft.com/office/powerpoint/2010/main" val="37241614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818 was set to expire Jan. 2, 2023</a:t>
            </a:r>
          </a:p>
        </p:txBody>
      </p:sp>
      <p:sp>
        <p:nvSpPr>
          <p:cNvPr id="4" name="Slide Number Placeholder 3"/>
          <p:cNvSpPr>
            <a:spLocks noGrp="1"/>
          </p:cNvSpPr>
          <p:nvPr>
            <p:ph type="sldNum" sz="quarter" idx="5"/>
          </p:nvPr>
        </p:nvSpPr>
        <p:spPr/>
        <p:txBody>
          <a:bodyPr/>
          <a:lstStyle/>
          <a:p>
            <a:fld id="{601287BC-4138-4CEE-B374-4ECA6E450D20}" type="slidenum">
              <a:rPr lang="en-US" smtClean="0"/>
              <a:t>21</a:t>
            </a:fld>
            <a:endParaRPr lang="en-US"/>
          </a:p>
        </p:txBody>
      </p:sp>
    </p:spTree>
    <p:extLst>
      <p:ext uri="{BB962C8B-B14F-4D97-AF65-F5344CB8AC3E}">
        <p14:creationId xmlns:p14="http://schemas.microsoft.com/office/powerpoint/2010/main" val="252582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3</a:t>
            </a:fld>
            <a:endParaRPr lang="en-US"/>
          </a:p>
        </p:txBody>
      </p:sp>
    </p:spTree>
    <p:extLst>
      <p:ext uri="{BB962C8B-B14F-4D97-AF65-F5344CB8AC3E}">
        <p14:creationId xmlns:p14="http://schemas.microsoft.com/office/powerpoint/2010/main" val="25248944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7807 (Norcross) – second time left out</a:t>
            </a:r>
          </a:p>
        </p:txBody>
      </p:sp>
      <p:sp>
        <p:nvSpPr>
          <p:cNvPr id="4" name="Slide Number Placeholder 3"/>
          <p:cNvSpPr>
            <a:spLocks noGrp="1"/>
          </p:cNvSpPr>
          <p:nvPr>
            <p:ph type="sldNum" sz="quarter" idx="5"/>
          </p:nvPr>
        </p:nvSpPr>
        <p:spPr/>
        <p:txBody>
          <a:bodyPr/>
          <a:lstStyle/>
          <a:p>
            <a:fld id="{601287BC-4138-4CEE-B374-4ECA6E450D20}" type="slidenum">
              <a:rPr lang="en-US" smtClean="0"/>
              <a:t>22</a:t>
            </a:fld>
            <a:endParaRPr lang="en-US"/>
          </a:p>
        </p:txBody>
      </p:sp>
    </p:spTree>
    <p:extLst>
      <p:ext uri="{BB962C8B-B14F-4D97-AF65-F5344CB8AC3E}">
        <p14:creationId xmlns:p14="http://schemas.microsoft.com/office/powerpoint/2010/main" val="4292974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24</a:t>
            </a:fld>
            <a:endParaRPr lang="en-US"/>
          </a:p>
        </p:txBody>
      </p:sp>
    </p:spTree>
    <p:extLst>
      <p:ext uri="{BB962C8B-B14F-4D97-AF65-F5344CB8AC3E}">
        <p14:creationId xmlns:p14="http://schemas.microsoft.com/office/powerpoint/2010/main" val="39685909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25</a:t>
            </a:fld>
            <a:endParaRPr lang="en-US"/>
          </a:p>
        </p:txBody>
      </p:sp>
    </p:spTree>
    <p:extLst>
      <p:ext uri="{BB962C8B-B14F-4D97-AF65-F5344CB8AC3E}">
        <p14:creationId xmlns:p14="http://schemas.microsoft.com/office/powerpoint/2010/main" val="22971310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26</a:t>
            </a:fld>
            <a:endParaRPr lang="en-US"/>
          </a:p>
        </p:txBody>
      </p:sp>
    </p:spTree>
    <p:extLst>
      <p:ext uri="{BB962C8B-B14F-4D97-AF65-F5344CB8AC3E}">
        <p14:creationId xmlns:p14="http://schemas.microsoft.com/office/powerpoint/2010/main" val="1451595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DoD commissioned an independent study with GMU</a:t>
            </a:r>
          </a:p>
        </p:txBody>
      </p:sp>
      <p:sp>
        <p:nvSpPr>
          <p:cNvPr id="4" name="Slide Number Placeholder 3"/>
          <p:cNvSpPr>
            <a:spLocks noGrp="1"/>
          </p:cNvSpPr>
          <p:nvPr>
            <p:ph type="sldNum" sz="quarter" idx="5"/>
          </p:nvPr>
        </p:nvSpPr>
        <p:spPr/>
        <p:txBody>
          <a:bodyPr/>
          <a:lstStyle/>
          <a:p>
            <a:fld id="{601287BC-4138-4CEE-B374-4ECA6E450D20}" type="slidenum">
              <a:rPr lang="en-US" smtClean="0"/>
              <a:t>27</a:t>
            </a:fld>
            <a:endParaRPr lang="en-US"/>
          </a:p>
        </p:txBody>
      </p:sp>
    </p:spTree>
    <p:extLst>
      <p:ext uri="{BB962C8B-B14F-4D97-AF65-F5344CB8AC3E}">
        <p14:creationId xmlns:p14="http://schemas.microsoft.com/office/powerpoint/2010/main" val="37667078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807 – IG entities such as the Pandemic Response Accountability Committee (PRAC), Special Inspector General for Pandemic Recovery, and the CIGIE</a:t>
            </a:r>
          </a:p>
        </p:txBody>
      </p:sp>
      <p:sp>
        <p:nvSpPr>
          <p:cNvPr id="4" name="Slide Number Placeholder 3"/>
          <p:cNvSpPr>
            <a:spLocks noGrp="1"/>
          </p:cNvSpPr>
          <p:nvPr>
            <p:ph type="sldNum" sz="quarter" idx="5"/>
          </p:nvPr>
        </p:nvSpPr>
        <p:spPr/>
        <p:txBody>
          <a:bodyPr/>
          <a:lstStyle/>
          <a:p>
            <a:fld id="{601287BC-4138-4CEE-B374-4ECA6E450D20}" type="slidenum">
              <a:rPr lang="en-US" smtClean="0"/>
              <a:t>28</a:t>
            </a:fld>
            <a:endParaRPr lang="en-US"/>
          </a:p>
        </p:txBody>
      </p:sp>
    </p:spTree>
    <p:extLst>
      <p:ext uri="{BB962C8B-B14F-4D97-AF65-F5344CB8AC3E}">
        <p14:creationId xmlns:p14="http://schemas.microsoft.com/office/powerpoint/2010/main" val="20001979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highlight>
                  <a:srgbClr val="00FFFF"/>
                </a:highlight>
              </a:rPr>
              <a:t>Sec. 809 - Would have amended Chapter 241 of Title 10 (Awarding of Contracts) by requiring DoD to prioritize offerors who have agreements with labor organizations to allow organizing…</a:t>
            </a:r>
          </a:p>
        </p:txBody>
      </p:sp>
      <p:sp>
        <p:nvSpPr>
          <p:cNvPr id="4" name="Slide Number Placeholder 3"/>
          <p:cNvSpPr>
            <a:spLocks noGrp="1"/>
          </p:cNvSpPr>
          <p:nvPr>
            <p:ph type="sldNum" sz="quarter" idx="5"/>
          </p:nvPr>
        </p:nvSpPr>
        <p:spPr/>
        <p:txBody>
          <a:bodyPr/>
          <a:lstStyle/>
          <a:p>
            <a:fld id="{601287BC-4138-4CEE-B374-4ECA6E450D20}" type="slidenum">
              <a:rPr lang="en-US" smtClean="0"/>
              <a:t>29</a:t>
            </a:fld>
            <a:endParaRPr lang="en-US"/>
          </a:p>
        </p:txBody>
      </p:sp>
    </p:spTree>
    <p:extLst>
      <p:ext uri="{BB962C8B-B14F-4D97-AF65-F5344CB8AC3E}">
        <p14:creationId xmlns:p14="http://schemas.microsoft.com/office/powerpoint/2010/main" val="6605973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30</a:t>
            </a:fld>
            <a:endParaRPr lang="en-US"/>
          </a:p>
        </p:txBody>
      </p:sp>
    </p:spTree>
    <p:extLst>
      <p:ext uri="{BB962C8B-B14F-4D97-AF65-F5344CB8AC3E}">
        <p14:creationId xmlns:p14="http://schemas.microsoft.com/office/powerpoint/2010/main" val="42077497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Two programs were dropped in this year’s bill but was in last year’s pilot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err="1"/>
              <a:t>JSpOC</a:t>
            </a:r>
            <a:r>
              <a:rPr lang="en-US" dirty="0"/>
              <a:t> Mission System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Algorithmic Warfare Cross Functional Team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31</a:t>
            </a:fld>
            <a:endParaRPr lang="en-US"/>
          </a:p>
        </p:txBody>
      </p:sp>
    </p:spTree>
    <p:extLst>
      <p:ext uri="{BB962C8B-B14F-4D97-AF65-F5344CB8AC3E}">
        <p14:creationId xmlns:p14="http://schemas.microsoft.com/office/powerpoint/2010/main" val="35634941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highlight>
                  <a:srgbClr val="00FFFF"/>
                </a:highlight>
              </a:rPr>
              <a:t>Appropriations has SBOMs for medical devices</a:t>
            </a:r>
          </a:p>
          <a:p>
            <a:pPr lvl="1"/>
            <a:endParaRPr lang="en-US" dirty="0">
              <a:highlight>
                <a:srgbClr val="00FFFF"/>
              </a:highlight>
            </a:endParaRPr>
          </a:p>
        </p:txBody>
      </p:sp>
      <p:sp>
        <p:nvSpPr>
          <p:cNvPr id="4" name="Slide Number Placeholder 3"/>
          <p:cNvSpPr>
            <a:spLocks noGrp="1"/>
          </p:cNvSpPr>
          <p:nvPr>
            <p:ph type="sldNum" sz="quarter" idx="5"/>
          </p:nvPr>
        </p:nvSpPr>
        <p:spPr/>
        <p:txBody>
          <a:bodyPr/>
          <a:lstStyle/>
          <a:p>
            <a:fld id="{601287BC-4138-4CEE-B374-4ECA6E450D20}" type="slidenum">
              <a:rPr lang="en-US" smtClean="0"/>
              <a:t>32</a:t>
            </a:fld>
            <a:endParaRPr lang="en-US"/>
          </a:p>
        </p:txBody>
      </p:sp>
    </p:spTree>
    <p:extLst>
      <p:ext uri="{BB962C8B-B14F-4D97-AF65-F5344CB8AC3E}">
        <p14:creationId xmlns:p14="http://schemas.microsoft.com/office/powerpoint/2010/main" val="3960432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Efforts to legislate Executive Action (in domestic sourcing, the environment, minimum wage, and other areas)</a:t>
            </a:r>
          </a:p>
        </p:txBody>
      </p:sp>
      <p:sp>
        <p:nvSpPr>
          <p:cNvPr id="4" name="Slide Number Placeholder 3"/>
          <p:cNvSpPr>
            <a:spLocks noGrp="1"/>
          </p:cNvSpPr>
          <p:nvPr>
            <p:ph type="sldNum" sz="quarter" idx="5"/>
          </p:nvPr>
        </p:nvSpPr>
        <p:spPr/>
        <p:txBody>
          <a:bodyPr/>
          <a:lstStyle/>
          <a:p>
            <a:fld id="{7234EDFA-B5FD-4452-AE6C-2482C0AF277E}" type="slidenum">
              <a:rPr lang="en-US" smtClean="0"/>
              <a:t>4</a:t>
            </a:fld>
            <a:endParaRPr lang="en-US"/>
          </a:p>
        </p:txBody>
      </p:sp>
    </p:spTree>
    <p:extLst>
      <p:ext uri="{BB962C8B-B14F-4D97-AF65-F5344CB8AC3E}">
        <p14:creationId xmlns:p14="http://schemas.microsoft.com/office/powerpoint/2010/main" val="33081891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33</a:t>
            </a:fld>
            <a:endParaRPr lang="en-US"/>
          </a:p>
        </p:txBody>
      </p:sp>
    </p:spTree>
    <p:extLst>
      <p:ext uri="{BB962C8B-B14F-4D97-AF65-F5344CB8AC3E}">
        <p14:creationId xmlns:p14="http://schemas.microsoft.com/office/powerpoint/2010/main" val="6976927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highlight>
                  <a:srgbClr val="00FFFF"/>
                </a:highlight>
              </a:rPr>
              <a:t>10 USC 4061 is the Defense Research and Development Rapid Innovation Program</a:t>
            </a:r>
          </a:p>
        </p:txBody>
      </p:sp>
      <p:sp>
        <p:nvSpPr>
          <p:cNvPr id="4" name="Slide Number Placeholder 3"/>
          <p:cNvSpPr>
            <a:spLocks noGrp="1"/>
          </p:cNvSpPr>
          <p:nvPr>
            <p:ph type="sldNum" sz="quarter" idx="5"/>
          </p:nvPr>
        </p:nvSpPr>
        <p:spPr/>
        <p:txBody>
          <a:bodyPr/>
          <a:lstStyle/>
          <a:p>
            <a:fld id="{601287BC-4138-4CEE-B374-4ECA6E450D20}" type="slidenum">
              <a:rPr lang="en-US" smtClean="0"/>
              <a:t>34</a:t>
            </a:fld>
            <a:endParaRPr lang="en-US"/>
          </a:p>
        </p:txBody>
      </p:sp>
    </p:spTree>
    <p:extLst>
      <p:ext uri="{BB962C8B-B14F-4D97-AF65-F5344CB8AC3E}">
        <p14:creationId xmlns:p14="http://schemas.microsoft.com/office/powerpoint/2010/main" val="4889499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36</a:t>
            </a:fld>
            <a:endParaRPr lang="en-US"/>
          </a:p>
        </p:txBody>
      </p:sp>
    </p:spTree>
    <p:extLst>
      <p:ext uri="{BB962C8B-B14F-4D97-AF65-F5344CB8AC3E}">
        <p14:creationId xmlns:p14="http://schemas.microsoft.com/office/powerpoint/2010/main" val="35001910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38</a:t>
            </a:fld>
            <a:endParaRPr lang="en-US"/>
          </a:p>
        </p:txBody>
      </p:sp>
    </p:spTree>
    <p:extLst>
      <p:ext uri="{BB962C8B-B14F-4D97-AF65-F5344CB8AC3E}">
        <p14:creationId xmlns:p14="http://schemas.microsoft.com/office/powerpoint/2010/main" val="405919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34EDFA-B5FD-4452-AE6C-2482C0AF277E}" type="slidenum">
              <a:rPr lang="en-US" smtClean="0"/>
              <a:t>40</a:t>
            </a:fld>
            <a:endParaRPr lang="en-US"/>
          </a:p>
        </p:txBody>
      </p:sp>
    </p:spTree>
    <p:extLst>
      <p:ext uri="{BB962C8B-B14F-4D97-AF65-F5344CB8AC3E}">
        <p14:creationId xmlns:p14="http://schemas.microsoft.com/office/powerpoint/2010/main" val="361441028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A5B93C-FC4B-43B2-A1BC-3EFA68E8F59B}" type="slidenum">
              <a:rPr lang="en-US" smtClean="0"/>
              <a:t>41</a:t>
            </a:fld>
            <a:endParaRPr lang="en-US" dirty="0"/>
          </a:p>
        </p:txBody>
      </p:sp>
    </p:spTree>
    <p:extLst>
      <p:ext uri="{BB962C8B-B14F-4D97-AF65-F5344CB8AC3E}">
        <p14:creationId xmlns:p14="http://schemas.microsoft.com/office/powerpoint/2010/main" val="21003708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FY21 $2.78 trillion budget deficit </a:t>
            </a:r>
          </a:p>
        </p:txBody>
      </p:sp>
      <p:sp>
        <p:nvSpPr>
          <p:cNvPr id="4" name="Slide Number Placeholder 3"/>
          <p:cNvSpPr>
            <a:spLocks noGrp="1"/>
          </p:cNvSpPr>
          <p:nvPr>
            <p:ph type="sldNum" sz="quarter" idx="5"/>
          </p:nvPr>
        </p:nvSpPr>
        <p:spPr/>
        <p:txBody>
          <a:bodyPr/>
          <a:lstStyle/>
          <a:p>
            <a:fld id="{D4A5B93C-FC4B-43B2-A1BC-3EFA68E8F59B}" type="slidenum">
              <a:rPr lang="en-US" smtClean="0"/>
              <a:t>42</a:t>
            </a:fld>
            <a:endParaRPr lang="en-US" dirty="0"/>
          </a:p>
        </p:txBody>
      </p:sp>
    </p:spTree>
    <p:extLst>
      <p:ext uri="{BB962C8B-B14F-4D97-AF65-F5344CB8AC3E}">
        <p14:creationId xmlns:p14="http://schemas.microsoft.com/office/powerpoint/2010/main" val="21838579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BCAF84-42C6-4B3C-B054-36FBB91344F8}" type="slidenum">
              <a:rPr lang="en-US" altLang="en-US" smtClean="0"/>
              <a:pPr/>
              <a:t>43</a:t>
            </a:fld>
            <a:endParaRPr lang="en-US" altLang="en-US"/>
          </a:p>
        </p:txBody>
      </p:sp>
    </p:spTree>
    <p:extLst>
      <p:ext uri="{BB962C8B-B14F-4D97-AF65-F5344CB8AC3E}">
        <p14:creationId xmlns:p14="http://schemas.microsoft.com/office/powerpoint/2010/main" val="3371080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Industrial mobilization</a:t>
            </a:r>
          </a:p>
        </p:txBody>
      </p:sp>
      <p:sp>
        <p:nvSpPr>
          <p:cNvPr id="4" name="Slide Number Placeholder 3"/>
          <p:cNvSpPr>
            <a:spLocks noGrp="1"/>
          </p:cNvSpPr>
          <p:nvPr>
            <p:ph type="sldNum" sz="quarter" idx="5"/>
          </p:nvPr>
        </p:nvSpPr>
        <p:spPr/>
        <p:txBody>
          <a:bodyPr/>
          <a:lstStyle/>
          <a:p>
            <a:fld id="{601287BC-4138-4CEE-B374-4ECA6E450D20}" type="slidenum">
              <a:rPr lang="en-US" smtClean="0"/>
              <a:t>6</a:t>
            </a:fld>
            <a:endParaRPr lang="en-US"/>
          </a:p>
        </p:txBody>
      </p:sp>
    </p:spTree>
    <p:extLst>
      <p:ext uri="{BB962C8B-B14F-4D97-AF65-F5344CB8AC3E}">
        <p14:creationId xmlns:p14="http://schemas.microsoft.com/office/powerpoint/2010/main" val="2774510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7</a:t>
            </a:fld>
            <a:endParaRPr lang="en-US"/>
          </a:p>
        </p:txBody>
      </p:sp>
    </p:spTree>
    <p:extLst>
      <p:ext uri="{BB962C8B-B14F-4D97-AF65-F5344CB8AC3E}">
        <p14:creationId xmlns:p14="http://schemas.microsoft.com/office/powerpoint/2010/main" val="200638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8</a:t>
            </a:fld>
            <a:endParaRPr lang="en-US"/>
          </a:p>
        </p:txBody>
      </p:sp>
    </p:spTree>
    <p:extLst>
      <p:ext uri="{BB962C8B-B14F-4D97-AF65-F5344CB8AC3E}">
        <p14:creationId xmlns:p14="http://schemas.microsoft.com/office/powerpoint/2010/main" val="1704125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Lithuania added and Austria to be added to qualifying countries</a:t>
            </a:r>
          </a:p>
          <a:p>
            <a:r>
              <a:rPr lang="en-US" dirty="0"/>
              <a:t>No waiver requests submitted to the Buy American office have been denied</a:t>
            </a:r>
          </a:p>
        </p:txBody>
      </p:sp>
      <p:sp>
        <p:nvSpPr>
          <p:cNvPr id="4" name="Slide Number Placeholder 3"/>
          <p:cNvSpPr>
            <a:spLocks noGrp="1"/>
          </p:cNvSpPr>
          <p:nvPr>
            <p:ph type="sldNum" sz="quarter" idx="5"/>
          </p:nvPr>
        </p:nvSpPr>
        <p:spPr/>
        <p:txBody>
          <a:bodyPr/>
          <a:lstStyle/>
          <a:p>
            <a:fld id="{601287BC-4138-4CEE-B374-4ECA6E450D20}" type="slidenum">
              <a:rPr lang="en-US" smtClean="0"/>
              <a:t>9</a:t>
            </a:fld>
            <a:endParaRPr lang="en-US"/>
          </a:p>
        </p:txBody>
      </p:sp>
    </p:spTree>
    <p:extLst>
      <p:ext uri="{BB962C8B-B14F-4D97-AF65-F5344CB8AC3E}">
        <p14:creationId xmlns:p14="http://schemas.microsoft.com/office/powerpoint/2010/main" val="40760946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10</a:t>
            </a:fld>
            <a:endParaRPr lang="en-US"/>
          </a:p>
        </p:txBody>
      </p:sp>
    </p:spTree>
    <p:extLst>
      <p:ext uri="{BB962C8B-B14F-4D97-AF65-F5344CB8AC3E}">
        <p14:creationId xmlns:p14="http://schemas.microsoft.com/office/powerpoint/2010/main" val="1713865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it was 889 and telecommunications, last year it was PCBs. This year it is rare earths and semiconductors</a:t>
            </a:r>
          </a:p>
        </p:txBody>
      </p:sp>
      <p:sp>
        <p:nvSpPr>
          <p:cNvPr id="4" name="Slide Number Placeholder 3"/>
          <p:cNvSpPr>
            <a:spLocks noGrp="1"/>
          </p:cNvSpPr>
          <p:nvPr>
            <p:ph type="sldNum" sz="quarter" idx="5"/>
          </p:nvPr>
        </p:nvSpPr>
        <p:spPr/>
        <p:txBody>
          <a:bodyPr/>
          <a:lstStyle/>
          <a:p>
            <a:fld id="{601287BC-4138-4CEE-B374-4ECA6E450D20}" type="slidenum">
              <a:rPr lang="en-US" smtClean="0"/>
              <a:t>11</a:t>
            </a:fld>
            <a:endParaRPr lang="en-US"/>
          </a:p>
        </p:txBody>
      </p:sp>
    </p:spTree>
    <p:extLst>
      <p:ext uri="{BB962C8B-B14F-4D97-AF65-F5344CB8AC3E}">
        <p14:creationId xmlns:p14="http://schemas.microsoft.com/office/powerpoint/2010/main" val="418317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F46D3-3CFB-4311-A584-741BAC1E45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7EAD1CA-DFD5-4825-BACE-4AC08094A6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3A729B-0104-46DA-B208-16DC1330D833}"/>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B66EBC77-B395-4C7A-B2E1-8DE8FAB9E1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375534-C0C9-40C8-AF72-04262DEFC78F}"/>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2793816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D0FD4-7C15-48A4-8852-10DD638A60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5127D27-6589-4D6B-81B1-51FCDA3C982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0E187F-4570-48A8-A52D-832088576C79}"/>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76D0E2E5-4651-412B-934F-5A1F0C983C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F75AC2-B0D0-4648-93DD-FF461733477A}"/>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271832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20027B-7110-4C62-8EB8-66FD898323D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CE3567-67AF-4923-8626-F5611097845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E3A996-217A-4E30-8A76-336B9F95001D}"/>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0EF11852-D746-4963-BB37-6B946383B9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5E40C9-411F-4E87-A619-F660833EF1BA}"/>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552983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C7A4C-AF00-405C-A4FF-3BA47C1C9B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5F34B-0D0F-4553-82B7-3B8C31D0150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00FE7F-CC72-48F0-BF0C-E7590AF0EB7C}"/>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DE95F659-2E98-4846-AC6A-243F7D8AF6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39C9B7-5E08-4D0B-8884-08A7E26F3A28}"/>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1278030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8E71C-FCA8-45F4-9C1D-3AE27DF4C3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C2B2B94-1D7F-4756-AFE9-CC2AACC0B6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715D59E-4B62-47B5-B55E-033E5C835BAC}"/>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E7A8D2B1-8DB1-4EA8-B95E-620AC1B93B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696520-4D18-4132-B62E-ABCA10455C59}"/>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2450134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E3221-9AFC-4C53-83C6-40966606A1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4AFC75-B264-42E8-9A52-AAC836F6508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41659EF-3F09-407A-99B7-AE01BB15D9D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5D49591-5A99-486F-A5BB-16ADCD572D38}"/>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BFE12D93-70A1-46D5-BD42-0BCFF45880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EF2890-04D5-4ACB-AE25-9AB7FC43847D}"/>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3498151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683CC-7B1E-4462-AE89-1E5CFB3AA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8F2C58-59FE-45F0-BE20-699885CD43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BC67DB9-A852-49A5-A6E6-0A726977ABE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E244CE2-ED5A-40CE-9136-54E79E625A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FDF0B2E-D67E-463C-B1E8-C0893C6DBFC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046DD8A-44A9-4288-854A-CFEBCE0927D8}"/>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CD18C511-5626-45A6-80A6-55DC22B4B6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4AE7EE-6691-483D-ACCD-6828F88354A2}"/>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3370210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D7C23-D1C0-4771-92DD-629FACC807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DD96BFB-8EA2-4E39-8004-1F7696C9743C}"/>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E06753BB-FB51-4702-9ADE-E6F696328A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B6155D4-FD91-47DA-8669-6A3D327E9FA0}"/>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566298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E74E96-CFF8-4250-AA05-0C93709C977A}"/>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1A23F88A-E4AE-4847-B57F-2D5DC0B2E4A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4FEED2-216C-497D-8A77-4C4D50662C12}"/>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3335788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BAD8A-C847-4B96-B4D0-1E23627FCB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39C9E3-BFCC-4857-9CAB-D5BEFCE618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6280227-7D8C-46AB-8B7F-CC7F26BE6A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C143FA2-4E86-40F8-81C1-30E62E4354C0}"/>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02785844-B0D7-4A6F-B03C-C19FEC955E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95C798-C064-41EB-A86B-9B03ECC67E8B}"/>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1089361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C7F79-36F3-4C66-A674-F2865AFADA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B2BDDC5-B698-4295-AC88-B8964B14D3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B015AD2-568C-4D85-9706-F265ABBA86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73C81E7-1412-4F82-B4AC-2FDC663F18C5}"/>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13D92804-2E93-4073-8DA8-82CD2729CE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319E20-4979-4988-98DF-FAC38A384733}"/>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378488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53F68F-EF20-4414-BC62-58E7F3C80F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2EBC95-C680-48D9-9202-A6722585E9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2395A2-5016-48A6-AEAB-B2E7057B3A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941AF0CF-5225-4B18-8223-E0204343B1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8663EE-AEBF-4ECC-A3C2-B2A84C53A2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5CB5C-FA2A-4B17-8BA5-2DB4B77A69FC}" type="slidenum">
              <a:rPr lang="en-US" smtClean="0"/>
              <a:t>‹#›</a:t>
            </a:fld>
            <a:endParaRPr lang="en-US"/>
          </a:p>
        </p:txBody>
      </p:sp>
    </p:spTree>
    <p:extLst>
      <p:ext uri="{BB962C8B-B14F-4D97-AF65-F5344CB8AC3E}">
        <p14:creationId xmlns:p14="http://schemas.microsoft.com/office/powerpoint/2010/main" val="4235019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gao.gov/products/gao-23-105556"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gao.gov/products/gao-23-106217"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953DD-A06C-4A21-90C6-6F120CF5A88A}"/>
              </a:ext>
            </a:extLst>
          </p:cNvPr>
          <p:cNvSpPr>
            <a:spLocks noGrp="1"/>
          </p:cNvSpPr>
          <p:nvPr>
            <p:ph type="ctrTitle"/>
          </p:nvPr>
        </p:nvSpPr>
        <p:spPr>
          <a:xfrm>
            <a:off x="1102311" y="1213020"/>
            <a:ext cx="9987378" cy="3104446"/>
          </a:xfrm>
        </p:spPr>
        <p:txBody>
          <a:bodyPr>
            <a:normAutofit fontScale="90000"/>
          </a:bodyPr>
          <a:lstStyle/>
          <a:p>
            <a:r>
              <a:rPr lang="en-US" b="1" dirty="0"/>
              <a:t>Select Acquisition Policy Provisions in the House Passed Final Version of the Fiscal Year 2023 NDAA</a:t>
            </a:r>
            <a:br>
              <a:rPr lang="en-US" b="1" dirty="0"/>
            </a:br>
            <a:r>
              <a:rPr lang="en-US" b="1" dirty="0"/>
              <a:t>(PL 117 -263)</a:t>
            </a:r>
          </a:p>
        </p:txBody>
      </p:sp>
      <p:sp>
        <p:nvSpPr>
          <p:cNvPr id="3" name="TextBox 2">
            <a:extLst>
              <a:ext uri="{FF2B5EF4-FFF2-40B4-BE49-F238E27FC236}">
                <a16:creationId xmlns:a16="http://schemas.microsoft.com/office/drawing/2014/main" id="{BE37770A-EA1F-4666-BDAA-757B121D12C8}"/>
              </a:ext>
            </a:extLst>
          </p:cNvPr>
          <p:cNvSpPr txBox="1"/>
          <p:nvPr/>
        </p:nvSpPr>
        <p:spPr>
          <a:xfrm>
            <a:off x="8747781" y="5638326"/>
            <a:ext cx="3989294" cy="369332"/>
          </a:xfrm>
          <a:prstGeom prst="rect">
            <a:avLst/>
          </a:prstGeom>
          <a:noFill/>
        </p:spPr>
        <p:txBody>
          <a:bodyPr wrap="square" rtlCol="0">
            <a:spAutoFit/>
          </a:bodyPr>
          <a:lstStyle/>
          <a:p>
            <a:r>
              <a:rPr lang="en-US" i="1" dirty="0"/>
              <a:t>As of: </a:t>
            </a:r>
            <a:r>
              <a:rPr lang="en-US" dirty="0"/>
              <a:t>January 2, 2023</a:t>
            </a:r>
          </a:p>
        </p:txBody>
      </p:sp>
      <p:sp>
        <p:nvSpPr>
          <p:cNvPr id="4" name="Slide Number Placeholder 3">
            <a:extLst>
              <a:ext uri="{FF2B5EF4-FFF2-40B4-BE49-F238E27FC236}">
                <a16:creationId xmlns:a16="http://schemas.microsoft.com/office/drawing/2014/main" id="{83939E3B-AB33-9D3F-63EE-C591EE2E65C4}"/>
              </a:ext>
            </a:extLst>
          </p:cNvPr>
          <p:cNvSpPr>
            <a:spLocks noGrp="1"/>
          </p:cNvSpPr>
          <p:nvPr>
            <p:ph type="sldNum" sz="quarter" idx="12"/>
          </p:nvPr>
        </p:nvSpPr>
        <p:spPr/>
        <p:txBody>
          <a:bodyPr/>
          <a:lstStyle/>
          <a:p>
            <a:fld id="{B715CB5C-FA2A-4B17-8BA5-2DB4B77A69FC}" type="slidenum">
              <a:rPr lang="en-US" smtClean="0"/>
              <a:t>1</a:t>
            </a:fld>
            <a:endParaRPr lang="en-US"/>
          </a:p>
        </p:txBody>
      </p:sp>
    </p:spTree>
    <p:extLst>
      <p:ext uri="{BB962C8B-B14F-4D97-AF65-F5344CB8AC3E}">
        <p14:creationId xmlns:p14="http://schemas.microsoft.com/office/powerpoint/2010/main" val="3491851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199" y="365125"/>
            <a:ext cx="11229975" cy="1325563"/>
          </a:xfrm>
        </p:spPr>
        <p:txBody>
          <a:bodyPr/>
          <a:lstStyle/>
          <a:p>
            <a:r>
              <a:rPr lang="en-US" dirty="0"/>
              <a:t>Supply Chain– Stockpile</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1229976" cy="5290990"/>
          </a:xfrm>
        </p:spPr>
        <p:txBody>
          <a:bodyPr>
            <a:normAutofit lnSpcReduction="10000"/>
          </a:bodyPr>
          <a:lstStyle/>
          <a:p>
            <a:r>
              <a:rPr lang="en-US" dirty="0"/>
              <a:t>Sec. 1412. Modify Authorities Under the Strategic and Critical Materials Stockpiling Act  (S. 1411, H.R. 1421)</a:t>
            </a:r>
          </a:p>
          <a:p>
            <a:pPr lvl="1"/>
            <a:r>
              <a:rPr lang="en-US" dirty="0"/>
              <a:t>Amends the Strategic and Critical Materials Stockpiling Act </a:t>
            </a:r>
          </a:p>
          <a:p>
            <a:pPr lvl="2"/>
            <a:r>
              <a:rPr lang="en-US" dirty="0"/>
              <a:t>In 50 USC 98d by expanding the authority of the Stockpile Manager to make purchases, and extend the period of obligation from two years to ‘until expended’ </a:t>
            </a:r>
          </a:p>
          <a:p>
            <a:pPr lvl="2"/>
            <a:r>
              <a:rPr lang="en-US" dirty="0"/>
              <a:t>In 50 USC 98b by requiring the president to notify Congress only when planning to acquire materials to increase stockpile quantity (previously, notification was required for any quantity change), and shortening the waiting period between notification and acquisition</a:t>
            </a:r>
          </a:p>
          <a:p>
            <a:pPr lvl="2"/>
            <a:endParaRPr lang="en-US" dirty="0"/>
          </a:p>
          <a:p>
            <a:r>
              <a:rPr lang="en-US" dirty="0"/>
              <a:t>Sec. 1414. Authority to Acquire Material for the National Defense Stockpile (S. 1413)</a:t>
            </a:r>
          </a:p>
          <a:p>
            <a:pPr lvl="1"/>
            <a:r>
              <a:rPr lang="en-US" dirty="0"/>
              <a:t>Authorizes the National Defense Stockpile Manager to use up to $1 billion of authorized appropriations to procure identified strategic and critical materials</a:t>
            </a:r>
          </a:p>
          <a:p>
            <a:pPr lvl="1"/>
            <a:r>
              <a:rPr lang="en-US" dirty="0"/>
              <a:t>The authority is available during fiscal years 2023 through 2032  </a:t>
            </a:r>
          </a:p>
          <a:p>
            <a:pPr marL="457200" lvl="1" indent="0">
              <a:buNone/>
            </a:pPr>
            <a:r>
              <a:rPr lang="en-US" dirty="0"/>
              <a:t> </a:t>
            </a:r>
          </a:p>
          <a:p>
            <a:pPr lvl="1"/>
            <a:endParaRPr lang="en-US" sz="2000" dirty="0"/>
          </a:p>
          <a:p>
            <a:pPr lvl="1"/>
            <a:endParaRPr lang="en-US" sz="2000" dirty="0"/>
          </a:p>
          <a:p>
            <a:pPr lvl="2"/>
            <a:endParaRPr lang="en-US" dirty="0"/>
          </a:p>
          <a:p>
            <a:pPr lvl="1"/>
            <a:endParaRPr lang="en-US" dirty="0"/>
          </a:p>
          <a:p>
            <a:pPr lvl="1"/>
            <a:endParaRPr lang="en-US" dirty="0"/>
          </a:p>
          <a:p>
            <a:endParaRPr lang="en-US" dirty="0"/>
          </a:p>
          <a:p>
            <a:pPr lvl="1"/>
            <a:endParaRPr lang="en-US" dirty="0"/>
          </a:p>
          <a:p>
            <a:pPr lvl="1"/>
            <a:endParaRPr lang="en-US" dirty="0"/>
          </a:p>
          <a:p>
            <a:pPr lvl="2"/>
            <a:endParaRPr lang="en-US" dirty="0"/>
          </a:p>
        </p:txBody>
      </p:sp>
      <p:sp>
        <p:nvSpPr>
          <p:cNvPr id="5" name="Slide Number Placeholder 3">
            <a:extLst>
              <a:ext uri="{FF2B5EF4-FFF2-40B4-BE49-F238E27FC236}">
                <a16:creationId xmlns:a16="http://schemas.microsoft.com/office/drawing/2014/main" id="{1524C97F-E8B7-1D04-BCC9-0E3DD3D54A6C}"/>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10</a:t>
            </a:fld>
            <a:endParaRPr lang="en-US" dirty="0"/>
          </a:p>
        </p:txBody>
      </p:sp>
    </p:spTree>
    <p:extLst>
      <p:ext uri="{BB962C8B-B14F-4D97-AF65-F5344CB8AC3E}">
        <p14:creationId xmlns:p14="http://schemas.microsoft.com/office/powerpoint/2010/main" val="3591829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Supply Chain – Restricting Sources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1229976" cy="5443390"/>
          </a:xfrm>
        </p:spPr>
        <p:txBody>
          <a:bodyPr>
            <a:normAutofit fontScale="62500" lnSpcReduction="20000"/>
          </a:bodyPr>
          <a:lstStyle/>
          <a:p>
            <a:r>
              <a:rPr lang="en-US" dirty="0"/>
              <a:t>Sec. 817. Modification to Prohibition on Foreign-Made Unmanned Aircraft Systems (S. 846, H.R. 819) </a:t>
            </a:r>
          </a:p>
          <a:p>
            <a:pPr lvl="1"/>
            <a:r>
              <a:rPr lang="en-US" dirty="0"/>
              <a:t>Amends section 848 on the FY2020 NDAA by</a:t>
            </a:r>
          </a:p>
          <a:p>
            <a:pPr lvl="2"/>
            <a:r>
              <a:rPr lang="en-US" dirty="0"/>
              <a:t>Expanding the prohibition on operating or procuring unmanned aircraft systems to include Russia, Iran, and North Korea </a:t>
            </a:r>
          </a:p>
          <a:p>
            <a:pPr lvl="2"/>
            <a:r>
              <a:rPr lang="en-US" dirty="0"/>
              <a:t>Prohibiting DoD from contracting with an entity that operates equipment in performance of a DoD contract that is from</a:t>
            </a:r>
          </a:p>
          <a:p>
            <a:pPr lvl="3"/>
            <a:r>
              <a:rPr lang="en-US" sz="1600" dirty="0">
                <a:latin typeface="Calibri" panose="020F0502020204030204" pitchFamily="34" charset="0"/>
                <a:ea typeface="Calibri" panose="020F0502020204030204" pitchFamily="34" charset="0"/>
                <a:cs typeface="Times New Roman" panose="02020603050405020304" pitchFamily="18" charset="0"/>
              </a:rPr>
              <a:t>Da-Jiang Innovations (or any subsidiary or affiliate); </a:t>
            </a:r>
          </a:p>
          <a:p>
            <a:pPr lvl="3"/>
            <a:r>
              <a:rPr lang="en-US" sz="1600" dirty="0">
                <a:latin typeface="Calibri" panose="020F0502020204030204" pitchFamily="34" charset="0"/>
                <a:cs typeface="Times New Roman" panose="02020603050405020304" pitchFamily="18" charset="0"/>
              </a:rPr>
              <a:t>An entity that produces or provides unmanned aircraft systems and is included on the Consolidated Screening List </a:t>
            </a:r>
          </a:p>
          <a:p>
            <a:pPr lvl="3"/>
            <a:r>
              <a:rPr lang="en-US" sz="1600" dirty="0">
                <a:latin typeface="Calibri" panose="020F0502020204030204" pitchFamily="34" charset="0"/>
                <a:cs typeface="Times New Roman" panose="02020603050405020304" pitchFamily="18" charset="0"/>
              </a:rPr>
              <a:t>An entity domiciled in, or subject to control or influence of, China, Russia, Iran, or North Korea</a:t>
            </a:r>
          </a:p>
          <a:p>
            <a:pPr lvl="1"/>
            <a:r>
              <a:rPr lang="en-US" sz="2200" dirty="0">
                <a:latin typeface="Calibri" panose="020F0502020204030204" pitchFamily="34" charset="0"/>
                <a:cs typeface="Times New Roman" panose="02020603050405020304" pitchFamily="18" charset="0"/>
              </a:rPr>
              <a:t>Requires DoD to issue policy within 180 days of enactment </a:t>
            </a:r>
          </a:p>
          <a:p>
            <a:pPr lvl="1"/>
            <a:endParaRPr lang="en-US" sz="1600" dirty="0">
              <a:latin typeface="Calibri" panose="020F0502020204030204" pitchFamily="34" charset="0"/>
              <a:cs typeface="Times New Roman" panose="02020603050405020304" pitchFamily="18" charset="0"/>
            </a:endParaRPr>
          </a:p>
          <a:p>
            <a:r>
              <a:rPr lang="en-US" dirty="0"/>
              <a:t>Sec. 857. Procurement Requirements Related to Rare Earths and Strategic and Critical Materials (S. 844, H.R. 1414)</a:t>
            </a:r>
          </a:p>
          <a:p>
            <a:pPr lvl="1"/>
            <a:r>
              <a:rPr lang="en-US" dirty="0"/>
              <a:t>Directs DoD to require contractors to provide provenance for permanent magnets containing rare earths or strategic and critical minerals that are in delivered systems</a:t>
            </a:r>
          </a:p>
          <a:p>
            <a:pPr lvl="2"/>
            <a:r>
              <a:rPr lang="en-US" dirty="0"/>
              <a:t>Requires contractors to undertake a commercially reasonable inquiry </a:t>
            </a:r>
          </a:p>
          <a:p>
            <a:pPr lvl="2"/>
            <a:r>
              <a:rPr lang="en-US" dirty="0"/>
              <a:t>Requires disclosure of where the materials were mined, refined into oxides, made into metals and alloys, and sintered or bonded and magnetized</a:t>
            </a:r>
          </a:p>
          <a:p>
            <a:pPr lvl="2"/>
            <a:r>
              <a:rPr lang="en-US" dirty="0"/>
              <a:t>If disclosures cannot be made, requires contractors, within 180 days of delivery, to institute a tracking system to make such disclosures “to the fullest extent possible,” taking into account possible refusal of foreign entities to provide information</a:t>
            </a:r>
          </a:p>
          <a:p>
            <a:pPr lvl="2"/>
            <a:r>
              <a:rPr lang="en-US" dirty="0"/>
              <a:t>The requirements takes effect within 30 months of enactment </a:t>
            </a:r>
            <a:r>
              <a:rPr lang="en-US" i="1" dirty="0"/>
              <a:t>and</a:t>
            </a:r>
            <a:r>
              <a:rPr lang="en-US" dirty="0"/>
              <a:t> after DoD certifies to the armed services committees that collecting the data does not pose a national security risk</a:t>
            </a:r>
          </a:p>
          <a:p>
            <a:pPr lvl="2"/>
            <a:r>
              <a:rPr lang="en-US" dirty="0"/>
              <a:t>Allows specified senior officials to waive the requirement (in 180-day increments)  </a:t>
            </a:r>
          </a:p>
          <a:p>
            <a:pPr lvl="1"/>
            <a:r>
              <a:rPr lang="en-US" dirty="0"/>
              <a:t>Expands the prohibition of procuring from Communist Chinese Military Companies (section 1211 of the FY2006 NDAA) by adding rare earths, strategic and critical minerals, or energetic materials for missiles or munitions, and including entities covered by  </a:t>
            </a:r>
          </a:p>
          <a:p>
            <a:pPr lvl="2"/>
            <a:r>
              <a:rPr lang="en-US" dirty="0"/>
              <a:t>EO 13959, </a:t>
            </a:r>
            <a:r>
              <a:rPr lang="en-US" i="1" dirty="0"/>
              <a:t>Addressing the Threat From Securities Investments That Finance Communist Chinese Military Companies, </a:t>
            </a:r>
            <a:r>
              <a:rPr lang="en-US" dirty="0"/>
              <a:t>section 1260H of the FY2021 NDAA, </a:t>
            </a:r>
            <a:r>
              <a:rPr lang="en-US" i="1" dirty="0"/>
              <a:t>Reporting of Chinese Military Companies Operating in the U.S.</a:t>
            </a:r>
            <a:r>
              <a:rPr lang="en-US" dirty="0"/>
              <a:t>, or other Chines companies certified as such by DoD  </a:t>
            </a:r>
          </a:p>
          <a:p>
            <a:pPr lvl="2"/>
            <a:r>
              <a:rPr lang="en-US" dirty="0"/>
              <a:t>Requires briefings and reports over a 10-year period (including GAO reports on contractor compliance)</a:t>
            </a:r>
          </a:p>
          <a:p>
            <a:pPr lvl="2"/>
            <a:r>
              <a:rPr lang="en-US" dirty="0"/>
              <a:t>The added prohibitions take effect 180 days after DoD certifies to the defense committees that “a sufficient number of commercially viable providers exist” outside of China to provide the quality and quantity of such goods or services, when needed, at U.S. market prices</a:t>
            </a:r>
          </a:p>
          <a:p>
            <a:pPr lvl="1"/>
            <a:endParaRPr lang="en-US" dirty="0"/>
          </a:p>
          <a:p>
            <a:pPr lvl="1"/>
            <a:endParaRPr lang="en-US" dirty="0"/>
          </a:p>
          <a:p>
            <a:pPr lvl="2"/>
            <a:endParaRPr lang="en-US" dirty="0"/>
          </a:p>
        </p:txBody>
      </p:sp>
      <p:sp>
        <p:nvSpPr>
          <p:cNvPr id="5" name="Slide Number Placeholder 3">
            <a:extLst>
              <a:ext uri="{FF2B5EF4-FFF2-40B4-BE49-F238E27FC236}">
                <a16:creationId xmlns:a16="http://schemas.microsoft.com/office/drawing/2014/main" id="{E09F6591-B3B8-8F33-8AB0-E788462268FF}"/>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11</a:t>
            </a:fld>
            <a:endParaRPr lang="en-US" dirty="0"/>
          </a:p>
        </p:txBody>
      </p:sp>
    </p:spTree>
    <p:extLst>
      <p:ext uri="{BB962C8B-B14F-4D97-AF65-F5344CB8AC3E}">
        <p14:creationId xmlns:p14="http://schemas.microsoft.com/office/powerpoint/2010/main" val="3674088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0"/>
                                  </p:iterate>
                                  <p:childTnLst>
                                    <p:set>
                                      <p:cBhvr override="childStyle">
                                        <p:cTn id="6" dur="indefinite"/>
                                        <p:tgtEl>
                                          <p:spTgt spid="3">
                                            <p:txEl>
                                              <p:pRg st="14" end="14"/>
                                            </p:txEl>
                                          </p:spTgt>
                                        </p:tgtEl>
                                        <p:attrNameLst>
                                          <p:attrName>style.fontWeight</p:attrName>
                                        </p:attrNameLst>
                                      </p:cBhvr>
                                      <p:to>
                                        <p:strVal val="bold"/>
                                      </p:to>
                                    </p:set>
                                  </p:childTnLst>
                                </p:cTn>
                              </p:par>
                              <p:par>
                                <p:cTn id="7" presetID="15" presetClass="emph" presetSubtype="0" nodeType="withEffect">
                                  <p:stCondLst>
                                    <p:cond delay="0"/>
                                  </p:stCondLst>
                                  <p:iterate type="lt">
                                    <p:tmAbs val="0"/>
                                  </p:iterate>
                                  <p:childTnLst>
                                    <p:set>
                                      <p:cBhvr override="childStyle">
                                        <p:cTn id="8" dur="indefinite"/>
                                        <p:tgtEl>
                                          <p:spTgt spid="3">
                                            <p:txEl>
                                              <p:pRg st="19" end="19"/>
                                            </p:txEl>
                                          </p:spTgt>
                                        </p:tgtEl>
                                        <p:attrNameLst>
                                          <p:attrName>style.fontWeight</p:attrName>
                                        </p:attrNameLst>
                                      </p:cBhvr>
                                      <p:to>
                                        <p:strVal val="bold"/>
                                      </p:to>
                                    </p:set>
                                  </p:childTnLst>
                                </p:cTn>
                              </p:par>
                            </p:childTnLst>
                          </p:cTn>
                        </p:par>
                      </p:childTnLst>
                    </p:cTn>
                  </p:par>
                  <p:par>
                    <p:cTn id="9" fill="hold">
                      <p:stCondLst>
                        <p:cond delay="indefinite"/>
                      </p:stCondLst>
                      <p:childTnLst>
                        <p:par>
                          <p:cTn id="10" fill="hold">
                            <p:stCondLst>
                              <p:cond delay="0"/>
                            </p:stCondLst>
                            <p:childTnLst>
                              <p:par>
                                <p:cTn id="11" presetID="15" presetClass="emph" presetSubtype="0" nodeType="clickEffect">
                                  <p:stCondLst>
                                    <p:cond delay="0"/>
                                  </p:stCondLst>
                                  <p:iterate type="lt">
                                    <p:tmAbs val="0"/>
                                  </p:iterate>
                                  <p:childTnLst>
                                    <p:set>
                                      <p:cBhvr override="childStyle">
                                        <p:cTn id="12" dur="indefinite"/>
                                        <p:tgtEl>
                                          <p:spTgt spid="3">
                                            <p:txEl>
                                              <p:pRg st="11" end="1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Supply Chain – Restricting Sources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1229976" cy="5290990"/>
          </a:xfrm>
        </p:spPr>
        <p:txBody>
          <a:bodyPr>
            <a:normAutofit fontScale="92500" lnSpcReduction="20000"/>
          </a:bodyPr>
          <a:lstStyle/>
          <a:p>
            <a:r>
              <a:rPr lang="en-US" dirty="0"/>
              <a:t>Sec. 5949. Prohibition on Certain Semiconductor Products and Services (S. 5871)</a:t>
            </a:r>
          </a:p>
          <a:p>
            <a:pPr lvl="1"/>
            <a:r>
              <a:rPr lang="en-US" sz="1800" dirty="0">
                <a:latin typeface="Calibri" panose="020F0502020204030204" pitchFamily="34" charset="0"/>
                <a:cs typeface="Times New Roman" panose="02020603050405020304" pitchFamily="18" charset="0"/>
              </a:rPr>
              <a:t>Prohibits federal agencies from </a:t>
            </a:r>
          </a:p>
          <a:p>
            <a:pPr lvl="2"/>
            <a:r>
              <a:rPr lang="en-US" sz="1400" dirty="0">
                <a:latin typeface="Calibri" panose="020F0502020204030204" pitchFamily="34" charset="0"/>
                <a:cs typeface="Times New Roman" panose="02020603050405020304" pitchFamily="18" charset="0"/>
              </a:rPr>
              <a:t>Acquiring or contracting for electronic parts, products, or services that include covered semiconductor products or services</a:t>
            </a:r>
          </a:p>
          <a:p>
            <a:pPr lvl="2"/>
            <a:r>
              <a:rPr lang="en-US" sz="1400" dirty="0">
                <a:latin typeface="Calibri" panose="020F0502020204030204" pitchFamily="34" charset="0"/>
                <a:cs typeface="Times New Roman" panose="02020603050405020304" pitchFamily="18" charset="0"/>
              </a:rPr>
              <a:t>Contracting with an entity to procure or obtain electronic parts or products that use any electronic parts or products that include covered semiconductor products or services (applies only to critical systems)</a:t>
            </a:r>
            <a:endParaRPr lang="en-US" sz="1200" dirty="0">
              <a:latin typeface="Calibri" panose="020F0502020204030204" pitchFamily="34" charset="0"/>
              <a:cs typeface="Times New Roman" panose="02020603050405020304" pitchFamily="18" charset="0"/>
            </a:endParaRPr>
          </a:p>
          <a:p>
            <a:pPr lvl="1"/>
            <a:r>
              <a:rPr lang="en-US" sz="1800" dirty="0">
                <a:latin typeface="Calibri" panose="020F0502020204030204" pitchFamily="34" charset="0"/>
                <a:cs typeface="Times New Roman" panose="02020603050405020304" pitchFamily="18" charset="0"/>
              </a:rPr>
              <a:t>The prohibition takes effect five years from enactment – systems with prohibited semiconductors the day prior to the effective data are grandfathered in for the life of the product </a:t>
            </a:r>
          </a:p>
          <a:p>
            <a:pPr lvl="1"/>
            <a:r>
              <a:rPr lang="en-US" sz="1800" dirty="0">
                <a:latin typeface="Calibri" panose="020F0502020204030204" pitchFamily="34" charset="0"/>
                <a:cs typeface="Times New Roman" panose="02020603050405020304" pitchFamily="18" charset="0"/>
              </a:rPr>
              <a:t>The Federal Acquisition Regulatory Council shall issue regulations implementing the prohibition within three years of enactment, to include requiring</a:t>
            </a:r>
          </a:p>
          <a:p>
            <a:pPr lvl="2"/>
            <a:r>
              <a:rPr lang="en-US" sz="1400" dirty="0">
                <a:latin typeface="Calibri" panose="020F0502020204030204" pitchFamily="34" charset="0"/>
                <a:cs typeface="Times New Roman" panose="02020603050405020304" pitchFamily="18" charset="0"/>
              </a:rPr>
              <a:t>Prime contractors to insert </a:t>
            </a:r>
            <a:r>
              <a:rPr lang="en-US" sz="1400" dirty="0" err="1">
                <a:latin typeface="Calibri" panose="020F0502020204030204" pitchFamily="34" charset="0"/>
                <a:cs typeface="Times New Roman" panose="02020603050405020304" pitchFamily="18" charset="0"/>
              </a:rPr>
              <a:t>flowdown</a:t>
            </a:r>
            <a:r>
              <a:rPr lang="en-US" sz="1400" dirty="0">
                <a:latin typeface="Calibri" panose="020F0502020204030204" pitchFamily="34" charset="0"/>
                <a:cs typeface="Times New Roman" panose="02020603050405020304" pitchFamily="18" charset="0"/>
              </a:rPr>
              <a:t> clauses into contracts for the supply of electronic parts or products </a:t>
            </a:r>
          </a:p>
          <a:p>
            <a:pPr lvl="2"/>
            <a:r>
              <a:rPr lang="en-US" sz="1400" dirty="0">
                <a:latin typeface="Calibri" panose="020F0502020204030204" pitchFamily="34" charset="0"/>
                <a:cs typeface="Times New Roman" panose="02020603050405020304" pitchFamily="18" charset="0"/>
              </a:rPr>
              <a:t>Contractors to certify non-use of covered semiconductor products or services and undertake any necessary rework or corrective action </a:t>
            </a:r>
          </a:p>
          <a:p>
            <a:pPr lvl="3"/>
            <a:r>
              <a:rPr lang="en-US" sz="1200" dirty="0">
                <a:latin typeface="Calibri" panose="020F0502020204030204" pitchFamily="34" charset="0"/>
                <a:cs typeface="Times New Roman" panose="02020603050405020304" pitchFamily="18" charset="0"/>
              </a:rPr>
              <a:t>Contractors may rely on the certification of compliance from subcontractors and entities that develop semiconductor designs based on U.S. technology or software</a:t>
            </a:r>
          </a:p>
          <a:p>
            <a:pPr lvl="3"/>
            <a:r>
              <a:rPr lang="en-US" sz="1200" dirty="0">
                <a:latin typeface="Calibri" panose="020F0502020204030204" pitchFamily="34" charset="0"/>
                <a:cs typeface="Times New Roman" panose="02020603050405020304" pitchFamily="18" charset="0"/>
              </a:rPr>
              <a:t>A contractor is not subject to civil liability or a determination of not being a responsible contractor if it takes comprehensive and documentable efforts to remove covered semiconductors from the Federal supply</a:t>
            </a:r>
          </a:p>
          <a:p>
            <a:pPr lvl="1"/>
            <a:r>
              <a:rPr lang="en-US" sz="1800" dirty="0">
                <a:latin typeface="Calibri" panose="020F0502020204030204" pitchFamily="34" charset="0"/>
                <a:cs typeface="Times New Roman" panose="02020603050405020304" pitchFamily="18" charset="0"/>
              </a:rPr>
              <a:t>Waivers can be issued</a:t>
            </a:r>
          </a:p>
          <a:p>
            <a:pPr lvl="2"/>
            <a:r>
              <a:rPr lang="en-US" sz="1400" dirty="0">
                <a:latin typeface="Calibri" panose="020F0502020204030204" pitchFamily="34" charset="0"/>
                <a:cs typeface="Times New Roman" panose="02020603050405020304" pitchFamily="18" charset="0"/>
              </a:rPr>
              <a:t>By the Secretaries of Defense, Commerce, Homeland Security, or Energy, or the Director of National Intelligence, if deemed to be in “the critical national security interests” of the U.S.</a:t>
            </a:r>
          </a:p>
          <a:p>
            <a:pPr lvl="2"/>
            <a:r>
              <a:rPr lang="en-US" sz="1400" dirty="0">
                <a:latin typeface="Calibri" panose="020F0502020204030204" pitchFamily="34" charset="0"/>
                <a:cs typeface="Times New Roman" panose="02020603050405020304" pitchFamily="18" charset="0"/>
              </a:rPr>
              <a:t>By the head of an agency, in two-year increments,  under certain circumstances</a:t>
            </a:r>
          </a:p>
          <a:p>
            <a:pPr lvl="2"/>
            <a:r>
              <a:rPr lang="en-US" sz="1400" dirty="0">
                <a:latin typeface="Calibri" panose="020F0502020204030204" pitchFamily="34" charset="0"/>
                <a:cs typeface="Times New Roman" panose="02020603050405020304" pitchFamily="18" charset="0"/>
              </a:rPr>
              <a:t>Within 30 days of granting a waiver, the relevant agency must submit a report to Congress, along with a written justification </a:t>
            </a:r>
          </a:p>
          <a:p>
            <a:pPr lvl="1"/>
            <a:r>
              <a:rPr lang="en-US" sz="1800" dirty="0">
                <a:latin typeface="Calibri" panose="020F0502020204030204" pitchFamily="34" charset="0"/>
                <a:cs typeface="Times New Roman" panose="02020603050405020304" pitchFamily="18" charset="0"/>
              </a:rPr>
              <a:t>Covered semiconductor products or services are those from the following entities (affiliates or subsidiaries)</a:t>
            </a:r>
          </a:p>
          <a:p>
            <a:pPr lvl="2"/>
            <a:r>
              <a:rPr lang="en-US" sz="1400" dirty="0">
                <a:latin typeface="Calibri" panose="020F0502020204030204" pitchFamily="34" charset="0"/>
                <a:cs typeface="Times New Roman" panose="02020603050405020304" pitchFamily="18" charset="0"/>
              </a:rPr>
              <a:t>Semiconductor Manufacturing International Corporation (SMIC)</a:t>
            </a:r>
          </a:p>
          <a:p>
            <a:pPr lvl="2"/>
            <a:r>
              <a:rPr lang="en-US" sz="1400" dirty="0" err="1">
                <a:latin typeface="Calibri" panose="020F0502020204030204" pitchFamily="34" charset="0"/>
                <a:cs typeface="Times New Roman" panose="02020603050405020304" pitchFamily="18" charset="0"/>
              </a:rPr>
              <a:t>ChangXin</a:t>
            </a:r>
            <a:r>
              <a:rPr lang="en-US" sz="1400" dirty="0">
                <a:latin typeface="Calibri" panose="020F0502020204030204" pitchFamily="34" charset="0"/>
                <a:cs typeface="Times New Roman" panose="02020603050405020304" pitchFamily="18" charset="0"/>
              </a:rPr>
              <a:t> Memory Technologies (CXMT) </a:t>
            </a:r>
          </a:p>
          <a:p>
            <a:pPr lvl="2"/>
            <a:r>
              <a:rPr lang="en-US" sz="1400" dirty="0">
                <a:latin typeface="Calibri" panose="020F0502020204030204" pitchFamily="34" charset="0"/>
                <a:cs typeface="Times New Roman" panose="02020603050405020304" pitchFamily="18" charset="0"/>
              </a:rPr>
              <a:t>Yangtze Memory Technologies Corp (YMTC) </a:t>
            </a:r>
          </a:p>
          <a:p>
            <a:pPr lvl="2"/>
            <a:r>
              <a:rPr lang="en-US" sz="1400" dirty="0">
                <a:latin typeface="Calibri" panose="020F0502020204030204" pitchFamily="34" charset="0"/>
                <a:cs typeface="Times New Roman" panose="02020603050405020304" pitchFamily="18" charset="0"/>
              </a:rPr>
              <a:t>Other entities as determined by the Secretary of Defense or Commerce</a:t>
            </a:r>
          </a:p>
          <a:p>
            <a:pPr lvl="3"/>
            <a:endParaRPr lang="en-US" sz="1200" dirty="0">
              <a:highlight>
                <a:srgbClr val="00FFFF"/>
              </a:highlight>
              <a:latin typeface="Calibri" panose="020F0502020204030204" pitchFamily="34" charset="0"/>
              <a:cs typeface="Times New Roman" panose="02020603050405020304" pitchFamily="18" charset="0"/>
            </a:endParaRPr>
          </a:p>
          <a:p>
            <a:pPr lvl="1"/>
            <a:endParaRPr lang="en-US" dirty="0"/>
          </a:p>
          <a:p>
            <a:pPr lvl="2"/>
            <a:endParaRPr lang="en-US" dirty="0"/>
          </a:p>
        </p:txBody>
      </p:sp>
      <p:sp>
        <p:nvSpPr>
          <p:cNvPr id="5" name="Slide Number Placeholder 3">
            <a:extLst>
              <a:ext uri="{FF2B5EF4-FFF2-40B4-BE49-F238E27FC236}">
                <a16:creationId xmlns:a16="http://schemas.microsoft.com/office/drawing/2014/main" id="{60475785-EE0D-2B04-0EDD-480B4684C01F}"/>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12</a:t>
            </a:fld>
            <a:endParaRPr lang="en-US" dirty="0"/>
          </a:p>
        </p:txBody>
      </p:sp>
    </p:spTree>
    <p:extLst>
      <p:ext uri="{BB962C8B-B14F-4D97-AF65-F5344CB8AC3E}">
        <p14:creationId xmlns:p14="http://schemas.microsoft.com/office/powerpoint/2010/main" val="2536407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0"/>
                                  </p:iterate>
                                  <p:childTnLst>
                                    <p:set>
                                      <p:cBhvr override="childStyle">
                                        <p:cTn id="6" dur="indefinite"/>
                                        <p:tgtEl>
                                          <p:spTgt spid="3">
                                            <p:txEl>
                                              <p:pRg st="4" end="4"/>
                                            </p:txEl>
                                          </p:spTgt>
                                        </p:tgtEl>
                                        <p:attrNameLst>
                                          <p:attrName>style.fontWeight</p:attrName>
                                        </p:attrNameLst>
                                      </p:cBhvr>
                                      <p:to>
                                        <p:strVal val="bold"/>
                                      </p:to>
                                    </p:set>
                                  </p:childTnLst>
                                </p:cTn>
                              </p:par>
                            </p:childTnLst>
                          </p:cTn>
                        </p:par>
                      </p:childTnLst>
                    </p:cTn>
                  </p:par>
                  <p:par>
                    <p:cTn id="7" fill="hold">
                      <p:stCondLst>
                        <p:cond delay="indefinite"/>
                      </p:stCondLst>
                      <p:childTnLst>
                        <p:par>
                          <p:cTn id="8" fill="hold">
                            <p:stCondLst>
                              <p:cond delay="0"/>
                            </p:stCondLst>
                            <p:childTnLst>
                              <p:par>
                                <p:cTn id="9" presetID="15" presetClass="emph" presetSubtype="0" nodeType="clickEffect">
                                  <p:stCondLst>
                                    <p:cond delay="0"/>
                                  </p:stCondLst>
                                  <p:iterate type="lt">
                                    <p:tmAbs val="0"/>
                                  </p:iterate>
                                  <p:childTnLst>
                                    <p:set>
                                      <p:cBhvr override="childStyle">
                                        <p:cTn id="10" dur="indefinite"/>
                                        <p:tgtEl>
                                          <p:spTgt spid="3">
                                            <p:txEl>
                                              <p:pRg st="8" end="8"/>
                                            </p:txEl>
                                          </p:spTgt>
                                        </p:tgtEl>
                                        <p:attrNameLst>
                                          <p:attrName>style.fontWeight</p:attrName>
                                        </p:attrNameLst>
                                      </p:cBhvr>
                                      <p:to>
                                        <p:strVal val="bold"/>
                                      </p:to>
                                    </p:set>
                                  </p:childTnLst>
                                </p:cTn>
                              </p:par>
                            </p:childTnLst>
                          </p:cTn>
                        </p:par>
                      </p:childTnLst>
                    </p:cTn>
                  </p:par>
                  <p:par>
                    <p:cTn id="11" fill="hold">
                      <p:stCondLst>
                        <p:cond delay="indefinite"/>
                      </p:stCondLst>
                      <p:childTnLst>
                        <p:par>
                          <p:cTn id="12" fill="hold">
                            <p:stCondLst>
                              <p:cond delay="0"/>
                            </p:stCondLst>
                            <p:childTnLst>
                              <p:par>
                                <p:cTn id="13" presetID="15" presetClass="emph" presetSubtype="0" nodeType="clickEffect">
                                  <p:stCondLst>
                                    <p:cond delay="0"/>
                                  </p:stCondLst>
                                  <p:iterate type="lt">
                                    <p:tmAbs val="0"/>
                                  </p:iterate>
                                  <p:childTnLst>
                                    <p:set>
                                      <p:cBhvr override="childStyle">
                                        <p:cTn id="14" dur="indefinite"/>
                                        <p:tgtEl>
                                          <p:spTgt spid="3">
                                            <p:txEl>
                                              <p:pRg st="9" end="9"/>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200" y="365125"/>
            <a:ext cx="10803194" cy="1325563"/>
          </a:xfrm>
        </p:spPr>
        <p:txBody>
          <a:bodyPr/>
          <a:lstStyle/>
          <a:p>
            <a:r>
              <a:rPr lang="en-US" dirty="0"/>
              <a:t>Supply Chain – Don’t Buy from China</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1229976" cy="4889211"/>
          </a:xfrm>
        </p:spPr>
        <p:txBody>
          <a:bodyPr>
            <a:normAutofit lnSpcReduction="10000"/>
          </a:bodyPr>
          <a:lstStyle/>
          <a:p>
            <a:r>
              <a:rPr lang="en-US" dirty="0"/>
              <a:t>Sec. 651. Prohibition on Selling Certain Goods from the XUAR Region in China in Commissaries and Exchanges (H.R. 631)</a:t>
            </a:r>
          </a:p>
          <a:p>
            <a:pPr lvl="1"/>
            <a:r>
              <a:rPr lang="en-US" dirty="0"/>
              <a:t> Prohibits DoD from knowingly allowing commissaries or military exchanges to sell</a:t>
            </a:r>
          </a:p>
          <a:p>
            <a:pPr lvl="2"/>
            <a:r>
              <a:rPr lang="en-US" dirty="0"/>
              <a:t>items mined, produced, or manufactured by forced labor from the XUAR region</a:t>
            </a:r>
          </a:p>
          <a:p>
            <a:pPr lvl="2"/>
            <a:r>
              <a:rPr lang="en-US" dirty="0"/>
              <a:t>Items from entities that used labor within the XUAR region </a:t>
            </a:r>
          </a:p>
          <a:p>
            <a:pPr lvl="2"/>
            <a:endParaRPr lang="en-US" dirty="0"/>
          </a:p>
          <a:p>
            <a:r>
              <a:rPr lang="en-US" dirty="0"/>
              <a:t>Sec. 855. Codifying the Prohibition on Procuring from the XUAR Region in China (H.R. 853)</a:t>
            </a:r>
          </a:p>
          <a:p>
            <a:pPr lvl="1"/>
            <a:r>
              <a:rPr lang="en-US" dirty="0"/>
              <a:t>Codifies section 848 of the FY2022, making permanent the prohibition on DoD to procure certain items from the XUAR region (the initial prohibition was for FY2022) </a:t>
            </a:r>
          </a:p>
          <a:p>
            <a:pPr lvl="1"/>
            <a:r>
              <a:rPr lang="en-US" dirty="0"/>
              <a:t>Removes the certification requirement, but offerors must still make good faith efforts to determine that forced labor from XUAR will not be used in performance of a contract   </a:t>
            </a:r>
          </a:p>
          <a:p>
            <a:pPr lvl="1"/>
            <a:endParaRPr lang="en-US" dirty="0"/>
          </a:p>
          <a:p>
            <a:endParaRPr lang="en-US" dirty="0"/>
          </a:p>
          <a:p>
            <a:pPr lvl="1"/>
            <a:endParaRPr lang="en-US" dirty="0"/>
          </a:p>
          <a:p>
            <a:pPr lvl="1"/>
            <a:endParaRPr lang="en-US" dirty="0"/>
          </a:p>
          <a:p>
            <a:pPr lvl="2"/>
            <a:endParaRPr lang="en-US" dirty="0"/>
          </a:p>
        </p:txBody>
      </p:sp>
      <p:sp>
        <p:nvSpPr>
          <p:cNvPr id="5" name="Slide Number Placeholder 3">
            <a:extLst>
              <a:ext uri="{FF2B5EF4-FFF2-40B4-BE49-F238E27FC236}">
                <a16:creationId xmlns:a16="http://schemas.microsoft.com/office/drawing/2014/main" id="{B78CD05F-AC45-F379-109A-85E06DC6A9A3}"/>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13</a:t>
            </a:fld>
            <a:endParaRPr lang="en-US" dirty="0"/>
          </a:p>
        </p:txBody>
      </p:sp>
    </p:spTree>
    <p:extLst>
      <p:ext uri="{BB962C8B-B14F-4D97-AF65-F5344CB8AC3E}">
        <p14:creationId xmlns:p14="http://schemas.microsoft.com/office/powerpoint/2010/main" val="2297895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Industrial Base/Supply Chain – Provisions Not Adopted</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542"/>
            <a:ext cx="10515600" cy="4888679"/>
          </a:xfrm>
        </p:spPr>
        <p:txBody>
          <a:bodyPr>
            <a:normAutofit lnSpcReduction="10000"/>
          </a:bodyPr>
          <a:lstStyle/>
          <a:p>
            <a:r>
              <a:rPr lang="en-US" dirty="0"/>
              <a:t>Senate </a:t>
            </a:r>
          </a:p>
          <a:p>
            <a:pPr lvl="1"/>
            <a:r>
              <a:rPr lang="en-US" dirty="0"/>
              <a:t>Sec. 803. Prohibition on Procuring MDAPs Containing Items from China</a:t>
            </a:r>
          </a:p>
          <a:p>
            <a:pPr lvl="2"/>
            <a:endParaRPr lang="en-US" dirty="0"/>
          </a:p>
          <a:p>
            <a:r>
              <a:rPr lang="en-US" dirty="0"/>
              <a:t>House</a:t>
            </a:r>
          </a:p>
          <a:p>
            <a:pPr lvl="1"/>
            <a:r>
              <a:rPr lang="en-US" dirty="0"/>
              <a:t>Sec. 807. Enhanced Domestic Content for MDAPs</a:t>
            </a:r>
          </a:p>
          <a:p>
            <a:pPr lvl="1"/>
            <a:r>
              <a:rPr lang="en-US" dirty="0"/>
              <a:t>Sec. 5412. Disclosing Business Ties With Russia </a:t>
            </a:r>
          </a:p>
          <a:p>
            <a:pPr lvl="1"/>
            <a:r>
              <a:rPr lang="en-US" dirty="0"/>
              <a:t>Sec. 5434. Adding the UK and Australia to DPA Domestic Sources </a:t>
            </a:r>
          </a:p>
          <a:p>
            <a:pPr lvl="1"/>
            <a:r>
              <a:rPr lang="en-US" dirty="0"/>
              <a:t>Sec. 5866. Federal Contracting for Peace and Security (Rep. Maloney)</a:t>
            </a:r>
          </a:p>
          <a:p>
            <a:pPr lvl="2"/>
            <a:r>
              <a:rPr lang="en-US" dirty="0"/>
              <a:t>Would have prohibited agencies from contracting with companies doing business in Russia</a:t>
            </a:r>
          </a:p>
          <a:p>
            <a:pPr lvl="1"/>
            <a:r>
              <a:rPr lang="en-US" dirty="0"/>
              <a:t>Sec. 7001. Restricting the Sale or Transfer of Goods and Services to Saudi Arabia </a:t>
            </a:r>
          </a:p>
          <a:p>
            <a:pPr lvl="1"/>
            <a:r>
              <a:rPr lang="en-US" dirty="0"/>
              <a:t>Title LXIV. Prohibiting Arms Sales to Countries Committing Genocide or War Crimes</a:t>
            </a:r>
          </a:p>
          <a:p>
            <a:pPr lvl="1"/>
            <a:endParaRPr lang="en-US" dirty="0">
              <a:highlight>
                <a:srgbClr val="00FFFF"/>
              </a:highlight>
            </a:endParaRPr>
          </a:p>
          <a:p>
            <a:pPr lvl="1"/>
            <a:endParaRPr lang="en-US" dirty="0"/>
          </a:p>
          <a:p>
            <a:pPr lvl="2"/>
            <a:endParaRPr lang="en-US" dirty="0">
              <a:highlight>
                <a:srgbClr val="00FFFF"/>
              </a:highlight>
            </a:endParaRPr>
          </a:p>
          <a:p>
            <a:pPr lvl="2"/>
            <a:endParaRPr lang="en-US" dirty="0">
              <a:highlight>
                <a:srgbClr val="00FFFF"/>
              </a:highlight>
            </a:endParaRPr>
          </a:p>
          <a:p>
            <a:pPr lvl="2"/>
            <a:endParaRPr lang="en-US" dirty="0"/>
          </a:p>
          <a:p>
            <a:pPr lvl="2"/>
            <a:endParaRPr lang="en-US" sz="1200" dirty="0"/>
          </a:p>
        </p:txBody>
      </p:sp>
      <p:sp>
        <p:nvSpPr>
          <p:cNvPr id="5" name="Slide Number Placeholder 3">
            <a:extLst>
              <a:ext uri="{FF2B5EF4-FFF2-40B4-BE49-F238E27FC236}">
                <a16:creationId xmlns:a16="http://schemas.microsoft.com/office/drawing/2014/main" id="{CDE90D20-E294-4AF2-2E62-DCFA36A69767}"/>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14</a:t>
            </a:fld>
            <a:endParaRPr lang="en-US" dirty="0"/>
          </a:p>
        </p:txBody>
      </p:sp>
    </p:spTree>
    <p:extLst>
      <p:ext uri="{BB962C8B-B14F-4D97-AF65-F5344CB8AC3E}">
        <p14:creationId xmlns:p14="http://schemas.microsoft.com/office/powerpoint/2010/main" val="1066039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Major Systems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1229976" cy="4889211"/>
          </a:xfrm>
        </p:spPr>
        <p:txBody>
          <a:bodyPr>
            <a:normAutofit fontScale="62500" lnSpcReduction="20000"/>
          </a:bodyPr>
          <a:lstStyle/>
          <a:p>
            <a:r>
              <a:rPr lang="en-US" dirty="0"/>
              <a:t>Sec. 351. Resources for Meeting Materiel Readiness Metrics for MDAPs (H.R. 351)</a:t>
            </a:r>
          </a:p>
          <a:p>
            <a:pPr lvl="1"/>
            <a:r>
              <a:rPr lang="en-US" dirty="0"/>
              <a:t>Amends 10 USC 118, requiring CAPE to provide the defense committees, within five days of the budget request, an estimate of O&amp;M budget requirements (at the </a:t>
            </a:r>
            <a:r>
              <a:rPr lang="en-US" dirty="0" err="1"/>
              <a:t>subactivity</a:t>
            </a:r>
            <a:r>
              <a:rPr lang="en-US" dirty="0"/>
              <a:t> group level) necessary to meet materiel readiness objectives</a:t>
            </a:r>
          </a:p>
          <a:p>
            <a:pPr lvl="1"/>
            <a:r>
              <a:rPr lang="en-US" dirty="0"/>
              <a:t>Phases in the requirement through FY2024 and FY2025, with full implementation in FY2026 </a:t>
            </a:r>
          </a:p>
          <a:p>
            <a:pPr lvl="1"/>
            <a:endParaRPr lang="en-US" dirty="0"/>
          </a:p>
          <a:p>
            <a:r>
              <a:rPr lang="en-US" dirty="0"/>
              <a:t>Sec. 806. Life Cycle Management and Product Support (H.R. 804)</a:t>
            </a:r>
          </a:p>
          <a:p>
            <a:pPr lvl="1"/>
            <a:r>
              <a:rPr lang="en-US" dirty="0"/>
              <a:t>Amends 10 USC 4324 (Life-cycle management and product support) to require </a:t>
            </a:r>
          </a:p>
          <a:p>
            <a:pPr lvl="2"/>
            <a:r>
              <a:rPr lang="en-US" dirty="0"/>
              <a:t>Prior to Milestone B approval, the Milestone Decision Authority, receive views from appropriate materiel, logistics, or fleet representatives on the approved life cycle plan</a:t>
            </a:r>
          </a:p>
          <a:p>
            <a:pPr lvl="2"/>
            <a:r>
              <a:rPr lang="en-US" dirty="0"/>
              <a:t>For subsequent acquisition phases, the Milestone Decision Authority ensure that the life-cycle sustainment plan has been updated and views from the appropriate officials have been received </a:t>
            </a:r>
          </a:p>
          <a:p>
            <a:pPr lvl="2"/>
            <a:r>
              <a:rPr lang="en-US" dirty="0"/>
              <a:t>The life cycle sustainment plan include </a:t>
            </a:r>
          </a:p>
          <a:p>
            <a:pPr lvl="3"/>
            <a:r>
              <a:rPr lang="en-US" dirty="0"/>
              <a:t>Requirements for technical data, software, and modular open system approaches</a:t>
            </a:r>
          </a:p>
          <a:p>
            <a:pPr lvl="3"/>
            <a:r>
              <a:rPr lang="en-US" dirty="0"/>
              <a:t>An estimate of the number of personnel needed to maintain the system (including contractors)</a:t>
            </a:r>
          </a:p>
          <a:p>
            <a:pPr lvl="1"/>
            <a:r>
              <a:rPr lang="en-US" sz="2600" dirty="0">
                <a:solidFill>
                  <a:schemeClr val="accent1">
                    <a:lumMod val="75000"/>
                  </a:schemeClr>
                </a:solidFill>
              </a:rPr>
              <a:t>Joint Explanatory Statement</a:t>
            </a:r>
          </a:p>
          <a:p>
            <a:pPr lvl="2"/>
            <a:r>
              <a:rPr lang="en-US" sz="2200" i="1" dirty="0">
                <a:solidFill>
                  <a:schemeClr val="accent1">
                    <a:lumMod val="75000"/>
                  </a:schemeClr>
                </a:solidFill>
              </a:rPr>
              <a:t>“Traditionally program sustainment costs have not been adequately integrated into the up-front acquisition planning process”</a:t>
            </a:r>
          </a:p>
          <a:p>
            <a:pPr lvl="2"/>
            <a:r>
              <a:rPr lang="en-US" sz="2100" dirty="0">
                <a:solidFill>
                  <a:schemeClr val="accent1">
                    <a:lumMod val="75000"/>
                  </a:schemeClr>
                </a:solidFill>
              </a:rPr>
              <a:t>Directs DoD to brief the armed services committees by March 1, 2023, on improvements in life-cycle management and support, to include </a:t>
            </a:r>
            <a:r>
              <a:rPr lang="en-US" sz="2100" i="1" dirty="0">
                <a:solidFill>
                  <a:schemeClr val="accent1">
                    <a:lumMod val="75000"/>
                  </a:schemeClr>
                </a:solidFill>
              </a:rPr>
              <a:t>“competition for life cycle product support [and], retain core logistics capability through organic depot maintenance”</a:t>
            </a:r>
          </a:p>
          <a:p>
            <a:pPr lvl="2"/>
            <a:endParaRPr lang="en-US" dirty="0"/>
          </a:p>
          <a:p>
            <a:pPr lvl="1"/>
            <a:r>
              <a:rPr lang="en-US" dirty="0"/>
              <a:t>GAO Reports:</a:t>
            </a:r>
          </a:p>
          <a:p>
            <a:pPr lvl="2"/>
            <a:r>
              <a:rPr lang="en-US" dirty="0">
                <a:hlinkClick r:id="rId3"/>
              </a:rPr>
              <a:t>Military Readiness: Actions Needed to Further Implement Predictive Maintenance on Weapon Systems</a:t>
            </a:r>
            <a:r>
              <a:rPr lang="en-US" dirty="0"/>
              <a:t> (12/22)</a:t>
            </a:r>
          </a:p>
          <a:p>
            <a:pPr lvl="2"/>
            <a:r>
              <a:rPr lang="en-US" dirty="0">
                <a:hlinkClick r:id="rId4"/>
              </a:rPr>
              <a:t>Weapon System Sustainment: Aircraft Mission Capable Goals Were Generally Not Met and Sustainment Costs Varied by Aircraft</a:t>
            </a:r>
            <a:r>
              <a:rPr lang="en-US" dirty="0"/>
              <a:t> (11/22)</a:t>
            </a:r>
          </a:p>
          <a:p>
            <a:pPr lvl="2"/>
            <a:endParaRPr lang="en-US" dirty="0"/>
          </a:p>
          <a:p>
            <a:pPr lvl="2"/>
            <a:endParaRPr lang="en-US" dirty="0"/>
          </a:p>
          <a:p>
            <a:pPr lvl="2"/>
            <a:endParaRPr lang="en-US" dirty="0"/>
          </a:p>
          <a:p>
            <a:pPr lvl="1"/>
            <a:endParaRPr lang="en-US" dirty="0"/>
          </a:p>
          <a:p>
            <a:pPr lvl="2"/>
            <a:endParaRPr lang="en-US" dirty="0"/>
          </a:p>
        </p:txBody>
      </p:sp>
      <p:sp>
        <p:nvSpPr>
          <p:cNvPr id="5" name="Slide Number Placeholder 3">
            <a:extLst>
              <a:ext uri="{FF2B5EF4-FFF2-40B4-BE49-F238E27FC236}">
                <a16:creationId xmlns:a16="http://schemas.microsoft.com/office/drawing/2014/main" id="{FBA239B6-653D-2A98-4FFD-1313A4438CDB}"/>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15</a:t>
            </a:fld>
            <a:endParaRPr lang="en-US" dirty="0"/>
          </a:p>
        </p:txBody>
      </p:sp>
    </p:spTree>
    <p:extLst>
      <p:ext uri="{BB962C8B-B14F-4D97-AF65-F5344CB8AC3E}">
        <p14:creationId xmlns:p14="http://schemas.microsoft.com/office/powerpoint/2010/main" val="1792281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5" end="1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6" end="1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Major Systems 	</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09"/>
            <a:ext cx="10515600" cy="5567437"/>
          </a:xfrm>
        </p:spPr>
        <p:txBody>
          <a:bodyPr>
            <a:normAutofit fontScale="70000" lnSpcReduction="20000"/>
          </a:bodyPr>
          <a:lstStyle/>
          <a:p>
            <a:r>
              <a:rPr lang="en-US" dirty="0"/>
              <a:t>Sec. 808. Use of Fixed-Price Contracts for Major Defense Acquisition Programs (H.R. 862)</a:t>
            </a:r>
          </a:p>
          <a:p>
            <a:pPr lvl="1"/>
            <a:r>
              <a:rPr lang="en-US" dirty="0"/>
              <a:t>Requires DoD, within 120 days, to revise the regulations for development programs (sec. 818 of the FY2007 NDAA), to include that for MDAPs, there may only be one low-rate production lot on fixed-price contract authorized at Milestone B that is for development and low-rate initial production</a:t>
            </a:r>
          </a:p>
          <a:p>
            <a:pPr lvl="1"/>
            <a:r>
              <a:rPr lang="en-US" dirty="0"/>
              <a:t>The limitation may be waived by the applicable service acquisition executive or a designee that is above the level of the contracting officer upon written notification to the defense committees with 30 days of the waiver being issued </a:t>
            </a:r>
          </a:p>
          <a:p>
            <a:pPr lvl="1"/>
            <a:endParaRPr lang="en-US" dirty="0"/>
          </a:p>
          <a:p>
            <a:r>
              <a:rPr lang="en-US" dirty="0"/>
              <a:t>Sec. 815. Modifying Reporting Requirement for Multiyear Procurements (S. 806)</a:t>
            </a:r>
          </a:p>
          <a:p>
            <a:pPr lvl="1"/>
            <a:r>
              <a:rPr lang="en-US" dirty="0"/>
              <a:t>Amends 10 USC 3501, repealing the requirement that DoD include in requests for Multiyear Procurement authority a preliminary cost analysis conducted by the Director of Cost Assessment and Program Evaluation </a:t>
            </a:r>
          </a:p>
          <a:p>
            <a:pPr lvl="1"/>
            <a:endParaRPr lang="en-US" dirty="0"/>
          </a:p>
          <a:p>
            <a:r>
              <a:rPr lang="en-US" dirty="0"/>
              <a:t>Senate Committee Report </a:t>
            </a:r>
          </a:p>
          <a:p>
            <a:pPr lvl="1"/>
            <a:r>
              <a:rPr lang="en-US" dirty="0"/>
              <a:t>GAO Report on Portfolio Management for Weapon Systems </a:t>
            </a:r>
          </a:p>
          <a:p>
            <a:pPr lvl="2"/>
            <a:r>
              <a:rPr lang="en-US" dirty="0"/>
              <a:t>Directs GAO to assess DoD’s efforts to improve portfolio management for weapon systems, and to provide an initial brief to the defense committees by October 1, 2023</a:t>
            </a:r>
          </a:p>
          <a:p>
            <a:pPr lvl="2"/>
            <a:r>
              <a:rPr lang="en-US" dirty="0"/>
              <a:t>Congress previously directed DoD to implement portfolio management for weapon system programs</a:t>
            </a:r>
          </a:p>
          <a:p>
            <a:pPr lvl="1"/>
            <a:endParaRPr lang="en-US" dirty="0"/>
          </a:p>
          <a:p>
            <a:pPr lvl="1"/>
            <a:r>
              <a:rPr lang="en-US" dirty="0"/>
              <a:t>GAO Report on Modular Open Systems Approaches </a:t>
            </a:r>
          </a:p>
          <a:p>
            <a:pPr lvl="2"/>
            <a:r>
              <a:rPr lang="en-US" dirty="0"/>
              <a:t>Directs GAO to report on DoD’s use of MOSA in developing weapon systems, and to brief the defense committees by October 1, 2023</a:t>
            </a:r>
          </a:p>
          <a:p>
            <a:pPr lvl="2"/>
            <a:r>
              <a:rPr lang="en-US" dirty="0"/>
              <a:t>See also House Committee Report. GAO Review of MOSA Approaches for Weapon Systems </a:t>
            </a:r>
            <a:r>
              <a:rPr lang="en-US" i="1" dirty="0"/>
              <a:t> </a:t>
            </a:r>
            <a:endParaRPr lang="en-US" dirty="0"/>
          </a:p>
          <a:p>
            <a:pPr lvl="1"/>
            <a:endParaRPr lang="en-US" dirty="0"/>
          </a:p>
          <a:p>
            <a:pPr lvl="1"/>
            <a:endParaRPr lang="en-US" sz="2000" dirty="0"/>
          </a:p>
          <a:p>
            <a:pPr lvl="1"/>
            <a:endParaRPr lang="en-US" dirty="0"/>
          </a:p>
          <a:p>
            <a:pPr marL="457200" lvl="1" indent="0">
              <a:buNone/>
            </a:pPr>
            <a:endParaRPr lang="en-US" dirty="0"/>
          </a:p>
          <a:p>
            <a:pPr lvl="1"/>
            <a:endParaRPr lang="en-US" dirty="0"/>
          </a:p>
          <a:p>
            <a:pPr lvl="1"/>
            <a:endParaRPr lang="en-US" dirty="0"/>
          </a:p>
        </p:txBody>
      </p:sp>
      <p:sp>
        <p:nvSpPr>
          <p:cNvPr id="5" name="Slide Number Placeholder 3">
            <a:extLst>
              <a:ext uri="{FF2B5EF4-FFF2-40B4-BE49-F238E27FC236}">
                <a16:creationId xmlns:a16="http://schemas.microsoft.com/office/drawing/2014/main" id="{E57BB95E-4E6E-22FF-D8DC-8F9E6667FE7F}"/>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16</a:t>
            </a:fld>
            <a:endParaRPr lang="en-US" dirty="0"/>
          </a:p>
        </p:txBody>
      </p:sp>
    </p:spTree>
    <p:extLst>
      <p:ext uri="{BB962C8B-B14F-4D97-AF65-F5344CB8AC3E}">
        <p14:creationId xmlns:p14="http://schemas.microsoft.com/office/powerpoint/2010/main" val="3961320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0"/>
                                  </p:iterate>
                                  <p:childTnLst>
                                    <p:set>
                                      <p:cBhvr override="childStyle">
                                        <p:cTn id="6" dur="indefinite"/>
                                        <p:tgtEl>
                                          <p:spTgt spid="3">
                                            <p:txEl>
                                              <p:pRg st="12" end="12"/>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Rapid/Streamlined Acquisition</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498184"/>
            <a:ext cx="11229976" cy="4889211"/>
          </a:xfrm>
        </p:spPr>
        <p:txBody>
          <a:bodyPr>
            <a:normAutofit fontScale="70000" lnSpcReduction="20000"/>
          </a:bodyPr>
          <a:lstStyle/>
          <a:p>
            <a:r>
              <a:rPr lang="en-US" dirty="0"/>
              <a:t>Sec. 804. Revision of Rapid Acquisition and Deployment Authorities for Capabilities Under Specified High-Priority Circumstances (S. 804)</a:t>
            </a:r>
          </a:p>
          <a:p>
            <a:pPr lvl="1"/>
            <a:r>
              <a:rPr lang="en-US" dirty="0"/>
              <a:t>Transfers into the Title 10 legislative text the authorities in section 806 of the FY2003 NDAA (Urgent Operational Needs) and section 804 of the FY2011 NDAA (Review of Urgent Operational Needs)</a:t>
            </a:r>
          </a:p>
          <a:p>
            <a:pPr lvl="1"/>
            <a:r>
              <a:rPr lang="en-US" dirty="0"/>
              <a:t>Harmonizes the two sections and adjust the authorities, including requiring a process to determine whether the </a:t>
            </a:r>
            <a:r>
              <a:rPr lang="en-US" sz="2400" dirty="0"/>
              <a:t>capability will be terminated, sustained, or transitioned to a program of record</a:t>
            </a:r>
          </a:p>
          <a:p>
            <a:pPr lvl="1"/>
            <a:endParaRPr lang="en-US" dirty="0"/>
          </a:p>
          <a:p>
            <a:r>
              <a:rPr lang="en-US" dirty="0"/>
              <a:t>Sec. 844. Prizes for Advanced Technology Achievements (H.R. 841)</a:t>
            </a:r>
          </a:p>
          <a:p>
            <a:pPr lvl="1"/>
            <a:r>
              <a:rPr lang="en-US" dirty="0"/>
              <a:t>Amends 10 USC 4025, to allow cash prizes for demonstrating management practices that support transition of technology into acquisition programs or operational use</a:t>
            </a:r>
          </a:p>
          <a:p>
            <a:pPr lvl="1"/>
            <a:endParaRPr lang="en-US" dirty="0"/>
          </a:p>
          <a:p>
            <a:r>
              <a:rPr lang="en-US" dirty="0"/>
              <a:t>Sec. 1244. Temporary Authorizations Related to Ukraine and Other Matters (S. 6233)</a:t>
            </a:r>
          </a:p>
          <a:p>
            <a:pPr lvl="1"/>
            <a:r>
              <a:rPr lang="en-US" dirty="0"/>
              <a:t>Provides DoD with certain procurement authorities, including to</a:t>
            </a:r>
          </a:p>
          <a:p>
            <a:pPr lvl="2"/>
            <a:r>
              <a:rPr lang="en-US" dirty="0"/>
              <a:t>Use the authorities in 41 USC 1903 (Special Emergency Procurement Authority)</a:t>
            </a:r>
          </a:p>
          <a:p>
            <a:pPr lvl="2"/>
            <a:r>
              <a:rPr lang="en-US" dirty="0"/>
              <a:t>Waive the provisions in 10 USC 3372 (a) and (c) (</a:t>
            </a:r>
            <a:r>
              <a:rPr lang="en-US" dirty="0" err="1"/>
              <a:t>Undefinitized</a:t>
            </a:r>
            <a:r>
              <a:rPr lang="en-US" dirty="0"/>
              <a:t> Contractual Actions)</a:t>
            </a:r>
          </a:p>
          <a:p>
            <a:pPr lvl="2"/>
            <a:r>
              <a:rPr lang="en-US" dirty="0"/>
              <a:t>Exempt certain contracts from certified cost and pricing data requirements in 10 USC 3702</a:t>
            </a:r>
          </a:p>
          <a:p>
            <a:pPr lvl="1"/>
            <a:r>
              <a:rPr lang="en-US" dirty="0"/>
              <a:t>The authorities terminate on September 30, 2024, and apply to contracts to build stocks of critical munitions and defense articles or provide materiel and services to Ukraine or to allies who provided support to Ukraine </a:t>
            </a:r>
          </a:p>
          <a:p>
            <a:pPr lvl="1"/>
            <a:r>
              <a:rPr lang="en-US" dirty="0"/>
              <a:t>Provides Multiyear Procurement authority for specified munitions, and as additions to existing contracts</a:t>
            </a:r>
          </a:p>
          <a:p>
            <a:pPr lvl="1"/>
            <a:endParaRPr lang="en-US" dirty="0"/>
          </a:p>
          <a:p>
            <a:pPr lvl="1"/>
            <a:endParaRPr lang="en-US" dirty="0"/>
          </a:p>
          <a:p>
            <a:pPr lvl="1"/>
            <a:endParaRPr lang="en-US" dirty="0"/>
          </a:p>
          <a:p>
            <a:pPr lvl="1"/>
            <a:endParaRPr lang="en-US" dirty="0"/>
          </a:p>
          <a:p>
            <a:pPr lvl="1"/>
            <a:endParaRPr lang="en-US" dirty="0"/>
          </a:p>
        </p:txBody>
      </p:sp>
      <p:sp>
        <p:nvSpPr>
          <p:cNvPr id="5" name="Slide Number Placeholder 3">
            <a:extLst>
              <a:ext uri="{FF2B5EF4-FFF2-40B4-BE49-F238E27FC236}">
                <a16:creationId xmlns:a16="http://schemas.microsoft.com/office/drawing/2014/main" id="{1F4822C4-E823-4C2C-FD13-0063CC8CF19F}"/>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17</a:t>
            </a:fld>
            <a:endParaRPr lang="en-US" dirty="0"/>
          </a:p>
        </p:txBody>
      </p:sp>
    </p:spTree>
    <p:extLst>
      <p:ext uri="{BB962C8B-B14F-4D97-AF65-F5344CB8AC3E}">
        <p14:creationId xmlns:p14="http://schemas.microsoft.com/office/powerpoint/2010/main" val="1023306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Commercial Acquisition 	</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1229976" cy="5048394"/>
          </a:xfrm>
        </p:spPr>
        <p:txBody>
          <a:bodyPr>
            <a:normAutofit fontScale="92500"/>
          </a:bodyPr>
          <a:lstStyle/>
          <a:p>
            <a:r>
              <a:rPr lang="en-US" dirty="0"/>
              <a:t>Sec. 153. Digital Transformation Commercial Software Acquisition (</a:t>
            </a:r>
            <a:r>
              <a:rPr lang="en-US" sz="2700" dirty="0"/>
              <a:t>H.R. 139A)</a:t>
            </a:r>
          </a:p>
          <a:p>
            <a:pPr lvl="1"/>
            <a:r>
              <a:rPr lang="en-US" dirty="0"/>
              <a:t>Authorizes the Air Force to contract for commercial digital engineering and software tools</a:t>
            </a:r>
          </a:p>
          <a:p>
            <a:pPr lvl="1"/>
            <a:r>
              <a:rPr lang="en-US" dirty="0"/>
              <a:t>Requires the Air Force to include in the annual budget request a program element for procuring and managing commercial engineering software tools</a:t>
            </a:r>
          </a:p>
          <a:p>
            <a:pPr lvl="1"/>
            <a:r>
              <a:rPr lang="en-US" dirty="0"/>
              <a:t>Requires the Air Force, by March 1, 2023, to provide a report to the defense committees on digital engineering and software tools</a:t>
            </a:r>
          </a:p>
          <a:p>
            <a:pPr lvl="1"/>
            <a:endParaRPr lang="en-US" dirty="0">
              <a:highlight>
                <a:srgbClr val="00FFFF"/>
              </a:highlight>
            </a:endParaRPr>
          </a:p>
          <a:p>
            <a:r>
              <a:rPr lang="en-US" dirty="0"/>
              <a:t>Sec. 161. Increasing Air Force and Navy Use of Used Commercial Dual-Use Parts in Certain Aircraft and Engines (S. 151, H.R. 142)</a:t>
            </a:r>
          </a:p>
          <a:p>
            <a:pPr lvl="1"/>
            <a:r>
              <a:rPr lang="en-US" dirty="0"/>
              <a:t>Requires the AF and Navy to create a process, within 180 days of enactment, to use remanufactured or used commercial dual-use parts for certain aircraft and engines </a:t>
            </a:r>
          </a:p>
          <a:p>
            <a:pPr lvl="1"/>
            <a:r>
              <a:rPr lang="en-US" dirty="0"/>
              <a:t>Requires require full and open competition with suppliers providing FAA approved parts </a:t>
            </a:r>
          </a:p>
          <a:p>
            <a:pPr lvl="1"/>
            <a:endParaRPr lang="en-US" dirty="0"/>
          </a:p>
          <a:p>
            <a:pPr lvl="1"/>
            <a:endParaRPr lang="en-US" dirty="0"/>
          </a:p>
          <a:p>
            <a:pPr lvl="2"/>
            <a:endParaRPr lang="en-US" dirty="0">
              <a:highlight>
                <a:srgbClr val="00FFFF"/>
              </a:highlight>
            </a:endParaRPr>
          </a:p>
          <a:p>
            <a:pPr lvl="3"/>
            <a:endParaRPr lang="en-US" dirty="0">
              <a:highlight>
                <a:srgbClr val="00FFFF"/>
              </a:highlight>
            </a:endParaRPr>
          </a:p>
        </p:txBody>
      </p:sp>
      <p:sp>
        <p:nvSpPr>
          <p:cNvPr id="5" name="Slide Number Placeholder 3">
            <a:extLst>
              <a:ext uri="{FF2B5EF4-FFF2-40B4-BE49-F238E27FC236}">
                <a16:creationId xmlns:a16="http://schemas.microsoft.com/office/drawing/2014/main" id="{DE9EFCCB-0D16-1F28-766A-4F746608B8DF}"/>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18</a:t>
            </a:fld>
            <a:endParaRPr lang="en-US" dirty="0"/>
          </a:p>
        </p:txBody>
      </p:sp>
    </p:spTree>
    <p:extLst>
      <p:ext uri="{BB962C8B-B14F-4D97-AF65-F5344CB8AC3E}">
        <p14:creationId xmlns:p14="http://schemas.microsoft.com/office/powerpoint/2010/main" val="1286481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Commercial Acquisition 	</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1229976" cy="5048394"/>
          </a:xfrm>
        </p:spPr>
        <p:txBody>
          <a:bodyPr>
            <a:normAutofit fontScale="55000" lnSpcReduction="20000"/>
          </a:bodyPr>
          <a:lstStyle/>
          <a:p>
            <a:r>
              <a:rPr lang="en-US" dirty="0"/>
              <a:t>Sec. 803. Data Requirements for Commercial Products For Major Weapon Systems (S. 822, H.R. 802)</a:t>
            </a:r>
          </a:p>
          <a:p>
            <a:pPr lvl="1"/>
            <a:r>
              <a:rPr lang="en-US" dirty="0"/>
              <a:t>Amends 10 USC 3455, granting DoD authority to obtain significantly more data to support commercial determinations for major weapon systems </a:t>
            </a:r>
          </a:p>
          <a:p>
            <a:pPr lvl="2"/>
            <a:r>
              <a:rPr lang="en-US" dirty="0"/>
              <a:t>For subsystems, components, or spare parts proposed as commercial that have not been previously determined commercial, the offeror must </a:t>
            </a:r>
          </a:p>
          <a:p>
            <a:pPr lvl="3"/>
            <a:r>
              <a:rPr lang="en-US" dirty="0"/>
              <a:t>Identify comparable commercial products the offeror sells to the general public or non-governmental entities that serves as the basis for asserting that the subsystem is a ‘of a type’ of a commercial product,</a:t>
            </a:r>
          </a:p>
          <a:p>
            <a:pPr lvl="3"/>
            <a:r>
              <a:rPr lang="en-US" dirty="0"/>
              <a:t>Submit a comparison of the physical characteristics and functionality between the proposed subsystem, components, or spare parts, and the comparable commercial products, to serve as the basis for the ‘of a type’ assertion, and </a:t>
            </a:r>
          </a:p>
          <a:p>
            <a:pPr lvl="3"/>
            <a:r>
              <a:rPr lang="en-US" dirty="0"/>
              <a:t>Provide the national stock number, if available, for the comparable commercial product and the proposed subsystem, components, or spare parts</a:t>
            </a:r>
          </a:p>
          <a:p>
            <a:pPr lvl="3"/>
            <a:r>
              <a:rPr lang="en-US" dirty="0"/>
              <a:t>If no comparable commercial product is sold to the public or nongovernmental agencies, the offeror shall notify the contracting officer and submit a comparison of the physical characteristics and functionality between the proposed subsystem, components, or spare parts, the most comparable product reasonably known to the offeror, to serve as the basis for the ‘of a type’ assertion</a:t>
            </a:r>
          </a:p>
          <a:p>
            <a:pPr lvl="2"/>
            <a:r>
              <a:rPr lang="en-US" dirty="0"/>
              <a:t>When there are not at least two viable bids and certified cost or pricing is required pursuant to 10 USC 3702, an offeror is required to submit or provide access to </a:t>
            </a:r>
          </a:p>
          <a:p>
            <a:pPr lvl="3"/>
            <a:r>
              <a:rPr lang="en-US" dirty="0"/>
              <a:t>A representative sample (as determined by the CO) of prices paid for the same or similar commercial products, and the terms and conditions of such sales, or if such information is unavailable, a representative sample of prices paid under different terms and conditions, and such terms and conditions </a:t>
            </a:r>
          </a:p>
          <a:p>
            <a:pPr lvl="3"/>
            <a:r>
              <a:rPr lang="en-US" dirty="0"/>
              <a:t>Other relevant information regarding price or cost, only if the CO determines that the information submitted is insufficient because the comparable commercial products are not a valid basis for price analyses, or the price is determined not to be reasonable </a:t>
            </a:r>
          </a:p>
          <a:p>
            <a:pPr lvl="4"/>
            <a:r>
              <a:rPr lang="en-US" dirty="0"/>
              <a:t>A request for other information requires approval above the CO</a:t>
            </a:r>
          </a:p>
          <a:p>
            <a:pPr lvl="3"/>
            <a:r>
              <a:rPr lang="en-US" dirty="0"/>
              <a:t>An offeror may redact sales data “only to the extent necessary to remove information individually identifying” customers </a:t>
            </a:r>
          </a:p>
          <a:p>
            <a:pPr lvl="2"/>
            <a:r>
              <a:rPr lang="en-US" dirty="0">
                <a:solidFill>
                  <a:schemeClr val="accent1">
                    <a:lumMod val="75000"/>
                  </a:schemeClr>
                </a:solidFill>
              </a:rPr>
              <a:t>Joint Explanatory Statement: Requires DoD to continue submitting annual reports to Congress on companies denying DoD data requests and to make parts of the report available to the companies in question</a:t>
            </a:r>
          </a:p>
          <a:p>
            <a:pPr lvl="2"/>
            <a:endParaRPr lang="en-US" dirty="0">
              <a:solidFill>
                <a:schemeClr val="accent1">
                  <a:lumMod val="75000"/>
                </a:schemeClr>
              </a:solidFill>
            </a:endParaRPr>
          </a:p>
          <a:p>
            <a:r>
              <a:rPr lang="en-US" dirty="0"/>
              <a:t>House Committee Report. Briefing on Denials of Contracting Officer Uncertified Cost or Pricing Data Requests</a:t>
            </a:r>
          </a:p>
          <a:p>
            <a:pPr lvl="1"/>
            <a:r>
              <a:rPr lang="en-US" dirty="0"/>
              <a:t>Requires the Director of Defense Pricing and Contracting (DPC) to brief HASC by March 1, 2023, on lessons learned from the reports on contractor denials of data requests, and efforts to use the pilot program authorized by section 890 of the FY2019 NDAA to engage industry in dialogue</a:t>
            </a:r>
          </a:p>
          <a:p>
            <a:pPr lvl="1"/>
            <a:endParaRPr lang="en-US" dirty="0"/>
          </a:p>
          <a:p>
            <a:r>
              <a:rPr lang="en-US" dirty="0"/>
              <a:t>Senate Committee Report. Nontraditional Defense Contractor Goods and Services</a:t>
            </a:r>
          </a:p>
          <a:p>
            <a:pPr lvl="1"/>
            <a:r>
              <a:rPr lang="en-US" dirty="0"/>
              <a:t>Even thought 10 USC 3457 allows products and services from Nontraditional Defense Contractors to be treated as commercial, </a:t>
            </a:r>
            <a:r>
              <a:rPr lang="en-US" i="1" dirty="0"/>
              <a:t>“contracting officers are sometimes hesitant, or refuse, to exercise this authority”</a:t>
            </a:r>
          </a:p>
          <a:p>
            <a:pPr lvl="1"/>
            <a:r>
              <a:rPr lang="en-US" dirty="0"/>
              <a:t>Requires DoD to brief the armed services committees by March 1, 2023, on how to improve use of the authority</a:t>
            </a:r>
          </a:p>
        </p:txBody>
      </p:sp>
      <p:sp>
        <p:nvSpPr>
          <p:cNvPr id="5" name="Slide Number Placeholder 3">
            <a:extLst>
              <a:ext uri="{FF2B5EF4-FFF2-40B4-BE49-F238E27FC236}">
                <a16:creationId xmlns:a16="http://schemas.microsoft.com/office/drawing/2014/main" id="{8AEABA72-889D-8116-87B9-0BB7B82E975E}"/>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19</a:t>
            </a:fld>
            <a:endParaRPr lang="en-US" dirty="0"/>
          </a:p>
        </p:txBody>
      </p:sp>
    </p:spTree>
    <p:extLst>
      <p:ext uri="{BB962C8B-B14F-4D97-AF65-F5344CB8AC3E}">
        <p14:creationId xmlns:p14="http://schemas.microsoft.com/office/powerpoint/2010/main" val="1900707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0"/>
                                  </p:iterate>
                                  <p:childTnLst>
                                    <p:set>
                                      <p:cBhvr override="childStyle">
                                        <p:cTn id="6" dur="indefinite"/>
                                        <p:tgtEl>
                                          <p:spTgt spid="3">
                                            <p:txEl>
                                              <p:pRg st="12" end="12"/>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24E0F-C4F7-48A5-97FA-2CB2398C5AF0}"/>
              </a:ext>
            </a:extLst>
          </p:cNvPr>
          <p:cNvSpPr>
            <a:spLocks noGrp="1"/>
          </p:cNvSpPr>
          <p:nvPr>
            <p:ph type="title"/>
          </p:nvPr>
        </p:nvSpPr>
        <p:spPr>
          <a:xfrm>
            <a:off x="838200" y="365126"/>
            <a:ext cx="10515600" cy="981894"/>
          </a:xfrm>
        </p:spPr>
        <p:txBody>
          <a:bodyPr/>
          <a:lstStyle/>
          <a:p>
            <a:r>
              <a:rPr lang="en-US" dirty="0"/>
              <a:t>FY23 NDAA Overview</a:t>
            </a:r>
          </a:p>
        </p:txBody>
      </p:sp>
      <p:sp>
        <p:nvSpPr>
          <p:cNvPr id="3" name="Content Placeholder 2">
            <a:extLst>
              <a:ext uri="{FF2B5EF4-FFF2-40B4-BE49-F238E27FC236}">
                <a16:creationId xmlns:a16="http://schemas.microsoft.com/office/drawing/2014/main" id="{FB3CE848-0098-4623-867E-28EE80DFB7DA}"/>
              </a:ext>
            </a:extLst>
          </p:cNvPr>
          <p:cNvSpPr>
            <a:spLocks noGrp="1"/>
          </p:cNvSpPr>
          <p:nvPr>
            <p:ph idx="1"/>
          </p:nvPr>
        </p:nvSpPr>
        <p:spPr>
          <a:xfrm>
            <a:off x="838200" y="1455174"/>
            <a:ext cx="10515600" cy="4721789"/>
          </a:xfrm>
          <a:solidFill>
            <a:schemeClr val="bg1"/>
          </a:solidFill>
          <a:ln>
            <a:noFill/>
          </a:ln>
        </p:spPr>
        <p:txBody>
          <a:bodyPr vert="horz" lIns="91440" tIns="45720" rIns="91440" bIns="45720" rtlCol="0" anchor="t">
            <a:noAutofit/>
          </a:bodyPr>
          <a:lstStyle/>
          <a:p>
            <a:r>
              <a:rPr lang="en-US" sz="1800" dirty="0">
                <a:latin typeface="Arial"/>
                <a:cs typeface="Arial"/>
              </a:rPr>
              <a:t>Signed by the President December 23, 2022 </a:t>
            </a:r>
          </a:p>
          <a:p>
            <a:pPr lvl="1"/>
            <a:r>
              <a:rPr lang="en-US" sz="1600" dirty="0">
                <a:latin typeface="Arial"/>
                <a:cs typeface="Arial"/>
              </a:rPr>
              <a:t>Senate voted 83-11</a:t>
            </a:r>
          </a:p>
          <a:p>
            <a:pPr lvl="1"/>
            <a:r>
              <a:rPr lang="en-US" sz="1600" dirty="0">
                <a:latin typeface="Arial"/>
                <a:cs typeface="Arial"/>
              </a:rPr>
              <a:t>House voted 350-80</a:t>
            </a:r>
          </a:p>
          <a:p>
            <a:pPr lvl="2"/>
            <a:r>
              <a:rPr lang="en-US" sz="1400" dirty="0"/>
              <a:t>When the House passed H.R. 7900, 180 Democrats and 149 Republicans (329-101) voted for the bill </a:t>
            </a:r>
            <a:endParaRPr lang="en-US" sz="800" dirty="0"/>
          </a:p>
          <a:p>
            <a:pPr lvl="1"/>
            <a:endParaRPr lang="en-US" sz="800" dirty="0">
              <a:latin typeface="Arial"/>
              <a:cs typeface="Arial"/>
            </a:endParaRPr>
          </a:p>
          <a:p>
            <a:r>
              <a:rPr lang="en-US" sz="1800" dirty="0">
                <a:latin typeface="Arial"/>
                <a:cs typeface="Arial"/>
              </a:rPr>
              <a:t>Title VIII – Acquisition Policy (55 provisions)</a:t>
            </a:r>
          </a:p>
          <a:p>
            <a:endParaRPr lang="en-US" sz="800" dirty="0">
              <a:latin typeface="Arial"/>
              <a:cs typeface="Arial"/>
            </a:endParaRPr>
          </a:p>
          <a:p>
            <a:r>
              <a:rPr lang="en-US" sz="1800" dirty="0">
                <a:latin typeface="Arial"/>
                <a:cs typeface="Arial"/>
              </a:rPr>
              <a:t>Title XV – Cyber and Information Operations (41 provisions)</a:t>
            </a:r>
          </a:p>
          <a:p>
            <a:endParaRPr lang="en-US" sz="800" dirty="0">
              <a:latin typeface="Arial"/>
              <a:cs typeface="Arial"/>
            </a:endParaRPr>
          </a:p>
          <a:p>
            <a:r>
              <a:rPr lang="en-US" sz="1800" dirty="0">
                <a:latin typeface="Arial"/>
                <a:cs typeface="Arial"/>
              </a:rPr>
              <a:t>Is This the New Normal?</a:t>
            </a:r>
          </a:p>
          <a:p>
            <a:pPr lvl="1"/>
            <a:r>
              <a:rPr lang="en-US" sz="1600" dirty="0">
                <a:latin typeface="Arial"/>
                <a:cs typeface="Arial"/>
              </a:rPr>
              <a:t>Will the Senate get off the floor?</a:t>
            </a:r>
          </a:p>
          <a:p>
            <a:pPr lvl="1"/>
            <a:r>
              <a:rPr lang="en-US" sz="1600" dirty="0">
                <a:latin typeface="Arial"/>
                <a:cs typeface="Arial"/>
              </a:rPr>
              <a:t>The NDAA as a December bill</a:t>
            </a:r>
          </a:p>
          <a:p>
            <a:pPr lvl="1"/>
            <a:r>
              <a:rPr lang="en-US" sz="1600" dirty="0">
                <a:latin typeface="Arial"/>
                <a:cs typeface="Arial"/>
              </a:rPr>
              <a:t>The NDAA as the Omnibus Authorization Act - 4,408 pages</a:t>
            </a:r>
          </a:p>
          <a:p>
            <a:pPr lvl="2"/>
            <a:r>
              <a:rPr lang="en-US" sz="1400" dirty="0"/>
              <a:t>Division F—Intelligence Authorization Act for FY 2023 </a:t>
            </a:r>
          </a:p>
          <a:p>
            <a:pPr lvl="2"/>
            <a:r>
              <a:rPr lang="en-US" sz="1400" dirty="0"/>
              <a:t>Division G—Homeland Security </a:t>
            </a:r>
          </a:p>
          <a:p>
            <a:pPr lvl="2"/>
            <a:r>
              <a:rPr lang="en-US" sz="1400" dirty="0"/>
              <a:t>Division H—Water Resources</a:t>
            </a:r>
          </a:p>
          <a:p>
            <a:pPr lvl="2"/>
            <a:r>
              <a:rPr lang="en-US" sz="1400" dirty="0"/>
              <a:t>Division I—Department of State Authorizations</a:t>
            </a:r>
          </a:p>
          <a:p>
            <a:pPr lvl="2"/>
            <a:r>
              <a:rPr lang="en-US" sz="1400" dirty="0"/>
              <a:t>Division J—Oceans and Atmosphere</a:t>
            </a:r>
          </a:p>
          <a:p>
            <a:pPr lvl="2"/>
            <a:r>
              <a:rPr lang="en-US" sz="1400" dirty="0"/>
              <a:t>Division K—Don Young Coast Guard Authorization Act of 2023 </a:t>
            </a:r>
          </a:p>
          <a:p>
            <a:pPr lvl="1"/>
            <a:endParaRPr lang="en-US" sz="1400" dirty="0"/>
          </a:p>
          <a:p>
            <a:pPr lvl="2"/>
            <a:endParaRPr lang="en-US" dirty="0"/>
          </a:p>
        </p:txBody>
      </p:sp>
      <p:sp>
        <p:nvSpPr>
          <p:cNvPr id="4" name="Slide Number Placeholder 3">
            <a:extLst>
              <a:ext uri="{FF2B5EF4-FFF2-40B4-BE49-F238E27FC236}">
                <a16:creationId xmlns:a16="http://schemas.microsoft.com/office/drawing/2014/main" id="{6BC2B092-333F-71CE-F69C-BC19AA18CA9A}"/>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2</a:t>
            </a:fld>
            <a:endParaRPr lang="en-US" dirty="0"/>
          </a:p>
        </p:txBody>
      </p:sp>
    </p:spTree>
    <p:extLst>
      <p:ext uri="{BB962C8B-B14F-4D97-AF65-F5344CB8AC3E}">
        <p14:creationId xmlns:p14="http://schemas.microsoft.com/office/powerpoint/2010/main" val="3187925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1" end="1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3" end="1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4" end="1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5" end="1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6" end="1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7" end="1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Streamlined Acquisition – Other Transactions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5290990"/>
          </a:xfrm>
        </p:spPr>
        <p:txBody>
          <a:bodyPr>
            <a:normAutofit fontScale="77500" lnSpcReduction="20000"/>
          </a:bodyPr>
          <a:lstStyle/>
          <a:p>
            <a:r>
              <a:rPr lang="en-US" dirty="0"/>
              <a:t>Sec. 842. Modifying OTs for Follow-on Production (S. 214, H.R. 817)</a:t>
            </a:r>
          </a:p>
          <a:p>
            <a:pPr lvl="1"/>
            <a:r>
              <a:rPr lang="en-US" dirty="0"/>
              <a:t>Amends 10 USC 4022 by</a:t>
            </a:r>
          </a:p>
          <a:p>
            <a:pPr lvl="2"/>
            <a:r>
              <a:rPr lang="en-US" dirty="0"/>
              <a:t>Eliminating higher-level approval requirements for follow-on production transactions exceeding $500 million, and allowing specified officials to approve follow-on transactions expected to exceed $100 million (including all options): </a:t>
            </a:r>
          </a:p>
          <a:p>
            <a:pPr lvl="2"/>
            <a:r>
              <a:rPr lang="en-US" dirty="0"/>
              <a:t>Clarifying that the authority for noncompetitive follow-on awards applies even if explicit notification was not listed in the RFP for the transaction</a:t>
            </a:r>
          </a:p>
          <a:p>
            <a:pPr lvl="1"/>
            <a:endParaRPr lang="en-US" dirty="0"/>
          </a:p>
          <a:p>
            <a:r>
              <a:rPr lang="en-US" dirty="0"/>
              <a:t>Sec. 843. Clarifying Other Transaction Authorities (H.R. 845) </a:t>
            </a:r>
          </a:p>
          <a:p>
            <a:pPr lvl="1"/>
            <a:r>
              <a:rPr lang="en-US" dirty="0"/>
              <a:t>Amends 10 US 4022 by </a:t>
            </a:r>
          </a:p>
          <a:p>
            <a:pPr lvl="2"/>
            <a:r>
              <a:rPr lang="en-US" dirty="0"/>
              <a:t>Clarifying that Other Transaction authority can be used to enhance mission effectiveness of all DoD personnel</a:t>
            </a:r>
          </a:p>
          <a:p>
            <a:pPr lvl="2"/>
            <a:r>
              <a:rPr lang="en-US" dirty="0"/>
              <a:t>Including a broad definition for the term </a:t>
            </a:r>
            <a:r>
              <a:rPr lang="en-US" i="1" dirty="0"/>
              <a:t>prototype</a:t>
            </a:r>
            <a:r>
              <a:rPr lang="en-US" dirty="0"/>
              <a:t> </a:t>
            </a:r>
            <a:r>
              <a:rPr lang="en-US" i="1" dirty="0"/>
              <a:t>project</a:t>
            </a:r>
          </a:p>
          <a:p>
            <a:pPr lvl="3"/>
            <a:r>
              <a:rPr lang="en-US" dirty="0">
                <a:solidFill>
                  <a:schemeClr val="accent1">
                    <a:lumMod val="75000"/>
                  </a:schemeClr>
                </a:solidFill>
              </a:rPr>
              <a:t>Joint Explanatory Statement: </a:t>
            </a:r>
            <a:r>
              <a:rPr lang="en-US" i="1" dirty="0">
                <a:solidFill>
                  <a:schemeClr val="accent1">
                    <a:lumMod val="75000"/>
                  </a:schemeClr>
                </a:solidFill>
              </a:rPr>
              <a:t>“The list of prototype project types…is not meant to be restrictive”</a:t>
            </a:r>
          </a:p>
          <a:p>
            <a:pPr lvl="3"/>
            <a:endParaRPr lang="en-US" i="1" dirty="0">
              <a:solidFill>
                <a:schemeClr val="accent1">
                  <a:lumMod val="75000"/>
                </a:schemeClr>
              </a:solidFill>
            </a:endParaRPr>
          </a:p>
          <a:p>
            <a:r>
              <a:rPr lang="en-US" dirty="0"/>
              <a:t>Appropriations. Joint Explanatory Statement. </a:t>
            </a:r>
          </a:p>
          <a:p>
            <a:pPr lvl="1"/>
            <a:r>
              <a:rPr lang="en-US" dirty="0"/>
              <a:t>Notes “the continued importance” of existing annual and quarterly reporting requirement, “particularly given the lack of fidelity” within DoD on execution of OTAs and the wide discrepancy in utilization rates</a:t>
            </a:r>
          </a:p>
          <a:p>
            <a:pPr lvl="1"/>
            <a:r>
              <a:rPr lang="en-US" dirty="0"/>
              <a:t>Requires DoD, within 60 days of enactment, to submit a report to the defense committees on the use of OTAs in FY 2022, to include relative success rate of follow-on production compared to FAR-based acquisitions</a:t>
            </a:r>
          </a:p>
          <a:p>
            <a:pPr lvl="3"/>
            <a:endParaRPr lang="en-US" i="1" dirty="0">
              <a:solidFill>
                <a:schemeClr val="accent1">
                  <a:lumMod val="75000"/>
                </a:schemeClr>
              </a:solidFill>
            </a:endParaRPr>
          </a:p>
          <a:p>
            <a:pPr lvl="1"/>
            <a:endParaRPr lang="en-US" i="1" dirty="0"/>
          </a:p>
          <a:p>
            <a:pPr lvl="1"/>
            <a:endParaRPr lang="en-US" dirty="0"/>
          </a:p>
          <a:p>
            <a:pPr lvl="1"/>
            <a:endParaRPr lang="en-US" dirty="0"/>
          </a:p>
          <a:p>
            <a:pPr marL="457200" lvl="1" indent="0">
              <a:buNone/>
            </a:pPr>
            <a:endParaRPr lang="en-US" dirty="0"/>
          </a:p>
          <a:p>
            <a:endParaRPr lang="en-US" dirty="0"/>
          </a:p>
          <a:p>
            <a:pPr lvl="1"/>
            <a:endParaRPr lang="en-US" i="1" dirty="0">
              <a:solidFill>
                <a:srgbClr val="002060"/>
              </a:solidFill>
            </a:endParaRPr>
          </a:p>
          <a:p>
            <a:pPr lvl="1"/>
            <a:endParaRPr lang="en-US" dirty="0"/>
          </a:p>
        </p:txBody>
      </p:sp>
      <p:sp>
        <p:nvSpPr>
          <p:cNvPr id="5" name="Slide Number Placeholder 3">
            <a:extLst>
              <a:ext uri="{FF2B5EF4-FFF2-40B4-BE49-F238E27FC236}">
                <a16:creationId xmlns:a16="http://schemas.microsoft.com/office/drawing/2014/main" id="{9E2E0956-ED79-66D5-AB4D-F7DB27EBF143}"/>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20</a:t>
            </a:fld>
            <a:endParaRPr lang="en-US" dirty="0"/>
          </a:p>
        </p:txBody>
      </p:sp>
    </p:spTree>
    <p:extLst>
      <p:ext uri="{BB962C8B-B14F-4D97-AF65-F5344CB8AC3E}">
        <p14:creationId xmlns:p14="http://schemas.microsoft.com/office/powerpoint/2010/main" val="2216988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199" y="701557"/>
            <a:ext cx="10731500" cy="836951"/>
          </a:xfrm>
        </p:spPr>
        <p:txBody>
          <a:bodyPr>
            <a:normAutofit/>
          </a:bodyPr>
          <a:lstStyle/>
          <a:p>
            <a:r>
              <a:rPr lang="en-US" dirty="0"/>
              <a:t>Truthful Cost or Pricing Data</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38508"/>
            <a:ext cx="10731500" cy="5290990"/>
          </a:xfrm>
        </p:spPr>
        <p:txBody>
          <a:bodyPr>
            <a:normAutofit/>
          </a:bodyPr>
          <a:lstStyle/>
          <a:p>
            <a:r>
              <a:rPr lang="en-US" dirty="0"/>
              <a:t>Sec. 818. Extending the Pilot Program to Accelerate Contracting and Pricing (S. 825, H.R. 820)</a:t>
            </a:r>
          </a:p>
          <a:p>
            <a:pPr lvl="1"/>
            <a:r>
              <a:rPr lang="en-US" dirty="0"/>
              <a:t>Amends section 890 of the FY2019 NDAA (as amended) by extending the pilot program through January 2, 2024</a:t>
            </a:r>
          </a:p>
          <a:p>
            <a:pPr lvl="1"/>
            <a:r>
              <a:rPr lang="en-US" dirty="0"/>
              <a:t>The pilot requires DoD to pick up to 10 non-MDAP contracts exceeding $50 million, to </a:t>
            </a:r>
          </a:p>
          <a:p>
            <a:pPr lvl="2"/>
            <a:r>
              <a:rPr lang="en-US" dirty="0"/>
              <a:t>Base price reasonableness determinations on actual cost and pricing for purchases of the same or similar products, and </a:t>
            </a:r>
          </a:p>
          <a:p>
            <a:pPr lvl="2"/>
            <a:r>
              <a:rPr lang="en-US" dirty="0"/>
              <a:t>Reduce cost and pricing data submitted pursuant to Chapter 271 of Title 10 (</a:t>
            </a:r>
            <a:r>
              <a:rPr lang="en-US" i="1" dirty="0"/>
              <a:t>Truthful Cost or Pricing Data)  </a:t>
            </a:r>
          </a:p>
          <a:p>
            <a:pPr lvl="2"/>
            <a:endParaRPr lang="en-US" i="1" dirty="0"/>
          </a:p>
          <a:p>
            <a:pPr lvl="1"/>
            <a:endParaRPr lang="en-US" sz="2000" dirty="0"/>
          </a:p>
          <a:p>
            <a:pPr lvl="1"/>
            <a:endParaRPr lang="en-US" i="1" dirty="0"/>
          </a:p>
          <a:p>
            <a:pPr lvl="1"/>
            <a:endParaRPr lang="en-US" i="1" dirty="0">
              <a:solidFill>
                <a:srgbClr val="002060"/>
              </a:solidFill>
            </a:endParaRPr>
          </a:p>
          <a:p>
            <a:pPr lvl="1"/>
            <a:endParaRPr lang="en-US" dirty="0"/>
          </a:p>
        </p:txBody>
      </p:sp>
      <p:sp>
        <p:nvSpPr>
          <p:cNvPr id="5" name="Slide Number Placeholder 3">
            <a:extLst>
              <a:ext uri="{FF2B5EF4-FFF2-40B4-BE49-F238E27FC236}">
                <a16:creationId xmlns:a16="http://schemas.microsoft.com/office/drawing/2014/main" id="{4DDC39B7-8EAE-4CFF-7D09-63E39201BF23}"/>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21</a:t>
            </a:fld>
            <a:endParaRPr lang="en-US" dirty="0"/>
          </a:p>
        </p:txBody>
      </p:sp>
    </p:spTree>
    <p:extLst>
      <p:ext uri="{BB962C8B-B14F-4D97-AF65-F5344CB8AC3E}">
        <p14:creationId xmlns:p14="http://schemas.microsoft.com/office/powerpoint/2010/main" val="3660831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Rapid Acquisition – Provisions Not Adopted</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542"/>
            <a:ext cx="10515600" cy="4888679"/>
          </a:xfrm>
        </p:spPr>
        <p:txBody>
          <a:bodyPr>
            <a:normAutofit/>
          </a:bodyPr>
          <a:lstStyle/>
          <a:p>
            <a:r>
              <a:rPr lang="en-US" dirty="0"/>
              <a:t>Senate </a:t>
            </a:r>
          </a:p>
          <a:p>
            <a:pPr lvl="1"/>
            <a:r>
              <a:rPr lang="en-US" dirty="0"/>
              <a:t>Sec. 801. Modifying Middle Tier Acquisition Authority</a:t>
            </a:r>
          </a:p>
          <a:p>
            <a:pPr lvl="2"/>
            <a:r>
              <a:rPr lang="en-US" dirty="0">
                <a:solidFill>
                  <a:schemeClr val="accent1">
                    <a:lumMod val="75000"/>
                  </a:schemeClr>
                </a:solidFill>
              </a:rPr>
              <a:t>Joint Explanatory Statement: </a:t>
            </a:r>
            <a:r>
              <a:rPr lang="en-US" i="1" dirty="0">
                <a:solidFill>
                  <a:schemeClr val="accent1">
                    <a:lumMod val="75000"/>
                  </a:schemeClr>
                </a:solidFill>
              </a:rPr>
              <a:t>“We are concerned that the desire for speed in these programs could lead to the omission of key elements of good program management”</a:t>
            </a:r>
          </a:p>
          <a:p>
            <a:pPr lvl="3"/>
            <a:r>
              <a:rPr lang="en-US" dirty="0"/>
              <a:t>Requires DoD to submit an assessment of current planning processes for MTA programs by July 30, 2023  </a:t>
            </a:r>
          </a:p>
          <a:p>
            <a:pPr lvl="1"/>
            <a:r>
              <a:rPr lang="en-US" dirty="0"/>
              <a:t>Sec. 828. Report on DoD Strategic Capabilities Offices Contracting Capabilities</a:t>
            </a:r>
          </a:p>
          <a:p>
            <a:pPr lvl="2"/>
            <a:endParaRPr lang="en-US" dirty="0"/>
          </a:p>
          <a:p>
            <a:r>
              <a:rPr lang="en-US" dirty="0"/>
              <a:t>House</a:t>
            </a:r>
          </a:p>
          <a:p>
            <a:pPr lvl="1"/>
            <a:r>
              <a:rPr lang="en-US" dirty="0"/>
              <a:t>Sec. 808. Mission-Based Rapid Acquisition Account</a:t>
            </a:r>
          </a:p>
          <a:p>
            <a:pPr lvl="1"/>
            <a:endParaRPr lang="en-US" dirty="0">
              <a:highlight>
                <a:srgbClr val="00FFFF"/>
              </a:highlight>
            </a:endParaRPr>
          </a:p>
          <a:p>
            <a:pPr marL="0" indent="0">
              <a:buNone/>
            </a:pPr>
            <a:endParaRPr lang="en-US" dirty="0"/>
          </a:p>
          <a:p>
            <a:pPr marL="0" indent="0">
              <a:buNone/>
            </a:pPr>
            <a:endParaRPr lang="en-US" dirty="0"/>
          </a:p>
          <a:p>
            <a:pPr lvl="2"/>
            <a:endParaRPr lang="en-US" dirty="0">
              <a:highlight>
                <a:srgbClr val="00FFFF"/>
              </a:highlight>
            </a:endParaRPr>
          </a:p>
          <a:p>
            <a:pPr lvl="2"/>
            <a:endParaRPr lang="en-US" dirty="0">
              <a:highlight>
                <a:srgbClr val="00FFFF"/>
              </a:highlight>
            </a:endParaRPr>
          </a:p>
          <a:p>
            <a:pPr lvl="2"/>
            <a:endParaRPr lang="en-US" dirty="0"/>
          </a:p>
          <a:p>
            <a:pPr lvl="2"/>
            <a:endParaRPr lang="en-US" sz="1200" dirty="0"/>
          </a:p>
        </p:txBody>
      </p:sp>
      <p:sp>
        <p:nvSpPr>
          <p:cNvPr id="5" name="Slide Number Placeholder 3">
            <a:extLst>
              <a:ext uri="{FF2B5EF4-FFF2-40B4-BE49-F238E27FC236}">
                <a16:creationId xmlns:a16="http://schemas.microsoft.com/office/drawing/2014/main" id="{8EDD3D96-3E05-835F-D9C4-C80EEA4C9B57}"/>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22</a:t>
            </a:fld>
            <a:endParaRPr lang="en-US" dirty="0"/>
          </a:p>
        </p:txBody>
      </p:sp>
    </p:spTree>
    <p:extLst>
      <p:ext uri="{BB962C8B-B14F-4D97-AF65-F5344CB8AC3E}">
        <p14:creationId xmlns:p14="http://schemas.microsoft.com/office/powerpoint/2010/main" val="21905678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0E2BE2-4497-099A-75E7-CE1610FA002E}"/>
              </a:ext>
            </a:extLst>
          </p:cNvPr>
          <p:cNvSpPr>
            <a:spLocks noGrp="1"/>
          </p:cNvSpPr>
          <p:nvPr>
            <p:ph idx="1"/>
          </p:nvPr>
        </p:nvSpPr>
        <p:spPr>
          <a:xfrm>
            <a:off x="838200" y="1690688"/>
            <a:ext cx="10515600" cy="4486275"/>
          </a:xfrm>
        </p:spPr>
        <p:txBody>
          <a:bodyPr>
            <a:normAutofit fontScale="70000" lnSpcReduction="20000"/>
          </a:bodyPr>
          <a:lstStyle/>
          <a:p>
            <a:r>
              <a:rPr lang="en-US" dirty="0"/>
              <a:t>Sec. 8059. Middle Tier Authority </a:t>
            </a:r>
          </a:p>
          <a:p>
            <a:pPr lvl="1"/>
            <a:r>
              <a:rPr lang="en-US" dirty="0"/>
              <a:t>Modifies the restrictions on MTA funding in sec. 8060 of the FY 2022 appropriations act by requiring </a:t>
            </a:r>
          </a:p>
          <a:p>
            <a:pPr lvl="2"/>
            <a:r>
              <a:rPr lang="en-US" dirty="0"/>
              <a:t>MTA rapid prototyping programs to have an approved test strategy</a:t>
            </a:r>
          </a:p>
          <a:p>
            <a:pPr lvl="2"/>
            <a:r>
              <a:rPr lang="en-US" dirty="0"/>
              <a:t>When the number of end-items exceed the number required in an approved test strategy, for DoD to certify in writing the need for additional end-items at the time of the budget submission for FY 2024 </a:t>
            </a:r>
          </a:p>
          <a:p>
            <a:pPr lvl="1"/>
            <a:r>
              <a:rPr lang="en-US" sz="2300" dirty="0">
                <a:solidFill>
                  <a:schemeClr val="accent1">
                    <a:lumMod val="75000"/>
                  </a:schemeClr>
                </a:solidFill>
              </a:rPr>
              <a:t>Joint Explanatory Statement </a:t>
            </a:r>
          </a:p>
          <a:p>
            <a:pPr lvl="2"/>
            <a:r>
              <a:rPr lang="en-US" sz="2300" dirty="0">
                <a:solidFill>
                  <a:schemeClr val="accent1">
                    <a:lumMod val="75000"/>
                  </a:schemeClr>
                </a:solidFill>
              </a:rPr>
              <a:t>Notes “support for efforts to deliver capability to the warfighter at an accelerated pace” through MTA and other rapid authorities</a:t>
            </a:r>
          </a:p>
          <a:p>
            <a:pPr lvl="2"/>
            <a:r>
              <a:rPr lang="en-US" sz="2300" dirty="0">
                <a:solidFill>
                  <a:schemeClr val="accent1">
                    <a:lumMod val="75000"/>
                  </a:schemeClr>
                </a:solidFill>
              </a:rPr>
              <a:t>Expresses concern with</a:t>
            </a:r>
          </a:p>
          <a:p>
            <a:pPr lvl="3"/>
            <a:r>
              <a:rPr lang="en-US" sz="2300" dirty="0">
                <a:solidFill>
                  <a:schemeClr val="accent1">
                    <a:lumMod val="75000"/>
                  </a:schemeClr>
                </a:solidFill>
              </a:rPr>
              <a:t>“the lack of standard acquisition information provided for” programs that are MCAT I in size, including lack of  independent cost estimates, technology and manufacturing readiness assessments, and T&amp;E master plans</a:t>
            </a:r>
          </a:p>
          <a:p>
            <a:pPr lvl="3"/>
            <a:r>
              <a:rPr lang="en-US" sz="2300" dirty="0">
                <a:solidFill>
                  <a:schemeClr val="accent1">
                    <a:lumMod val="75000"/>
                  </a:schemeClr>
                </a:solidFill>
              </a:rPr>
              <a:t>programs using rapid prototyping and fielding authorities sequentially, resulting in a ten-year acquisition program, or by purchasing excessive numbers of end-items for prototyping instead of only procuring the number required for testing</a:t>
            </a:r>
          </a:p>
          <a:p>
            <a:pPr lvl="3"/>
            <a:r>
              <a:rPr lang="en-US" sz="2300" dirty="0">
                <a:solidFill>
                  <a:schemeClr val="accent1">
                    <a:lumMod val="75000"/>
                  </a:schemeClr>
                </a:solidFill>
              </a:rPr>
              <a:t>budgeting for “de facto end-items incrementally” with R&amp;D appropriations instead of full funding  procurement funds, obfuscating costs and limiting transparency </a:t>
            </a:r>
          </a:p>
          <a:p>
            <a:pPr lvl="2"/>
            <a:r>
              <a:rPr lang="en-US" sz="2300" dirty="0">
                <a:solidFill>
                  <a:schemeClr val="accent1">
                    <a:lumMod val="75000"/>
                  </a:schemeClr>
                </a:solidFill>
              </a:rPr>
              <a:t>Requires the military departments and Space Force to include with the budget request a list of approved acquisition programs (and programs pending approval in FY 2024) using prototyping or accelerated acquisition authorities, to include the justification for the acquisition strategy and other information</a:t>
            </a:r>
          </a:p>
          <a:p>
            <a:pPr lvl="2"/>
            <a:r>
              <a:rPr lang="en-US" sz="2300" dirty="0">
                <a:solidFill>
                  <a:schemeClr val="accent1">
                    <a:lumMod val="75000"/>
                  </a:schemeClr>
                </a:solidFill>
              </a:rPr>
              <a:t>Requires the comptrollers of DoD and the military departments to certify full funding for the programs</a:t>
            </a:r>
          </a:p>
        </p:txBody>
      </p:sp>
      <p:sp>
        <p:nvSpPr>
          <p:cNvPr id="4" name="Title 1">
            <a:extLst>
              <a:ext uri="{FF2B5EF4-FFF2-40B4-BE49-F238E27FC236}">
                <a16:creationId xmlns:a16="http://schemas.microsoft.com/office/drawing/2014/main" id="{A88EF4E6-55B8-79CD-0590-CC313689D062}"/>
              </a:ext>
            </a:extLst>
          </p:cNvPr>
          <p:cNvSpPr>
            <a:spLocks noGrp="1"/>
          </p:cNvSpPr>
          <p:nvPr>
            <p:ph type="title"/>
          </p:nvPr>
        </p:nvSpPr>
        <p:spPr>
          <a:xfrm>
            <a:off x="838200" y="365125"/>
            <a:ext cx="10515600" cy="1325563"/>
          </a:xfrm>
        </p:spPr>
        <p:txBody>
          <a:bodyPr/>
          <a:lstStyle/>
          <a:p>
            <a:r>
              <a:rPr lang="en-US" dirty="0"/>
              <a:t>Omnibus Appropriations</a:t>
            </a:r>
          </a:p>
        </p:txBody>
      </p:sp>
      <p:sp>
        <p:nvSpPr>
          <p:cNvPr id="5" name="Slide Number Placeholder 3">
            <a:extLst>
              <a:ext uri="{FF2B5EF4-FFF2-40B4-BE49-F238E27FC236}">
                <a16:creationId xmlns:a16="http://schemas.microsoft.com/office/drawing/2014/main" id="{B1FA17A9-C9BE-85C9-2FCE-B5D98A0B4B61}"/>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23</a:t>
            </a:fld>
            <a:endParaRPr lang="en-US" dirty="0"/>
          </a:p>
        </p:txBody>
      </p:sp>
    </p:spTree>
    <p:extLst>
      <p:ext uri="{BB962C8B-B14F-4D97-AF65-F5344CB8AC3E}">
        <p14:creationId xmlns:p14="http://schemas.microsoft.com/office/powerpoint/2010/main" val="670262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0"/>
                                  </p:iterate>
                                  <p:childTnLst>
                                    <p:set>
                                      <p:cBhvr override="childStyle">
                                        <p:cTn id="6" dur="indefinite"/>
                                        <p:tgtEl>
                                          <p:spTgt spid="3">
                                            <p:txEl>
                                              <p:pRg st="6" end="6"/>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200" y="733425"/>
            <a:ext cx="10515600" cy="561975"/>
          </a:xfrm>
        </p:spPr>
        <p:txBody>
          <a:bodyPr>
            <a:normAutofit fontScale="90000"/>
          </a:bodyPr>
          <a:lstStyle/>
          <a:p>
            <a:r>
              <a:rPr lang="en-US" dirty="0"/>
              <a:t>Modernization 		</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1191875" cy="4889211"/>
          </a:xfrm>
        </p:spPr>
        <p:txBody>
          <a:bodyPr>
            <a:normAutofit fontScale="92500" lnSpcReduction="20000"/>
          </a:bodyPr>
          <a:lstStyle/>
          <a:p>
            <a:r>
              <a:rPr lang="en-US" dirty="0"/>
              <a:t>Sec. 813. Extending the Defense Modernization Account (S. 802)</a:t>
            </a:r>
          </a:p>
          <a:p>
            <a:pPr lvl="1"/>
            <a:r>
              <a:rPr lang="en-US" dirty="0"/>
              <a:t>Amends 10 USC 3136 (establishing the Defense Modernization Account), by repealing the sunset date of September 30, 2022</a:t>
            </a:r>
          </a:p>
          <a:p>
            <a:pPr lvl="2"/>
            <a:r>
              <a:rPr lang="en-US" dirty="0"/>
              <a:t>Funds in the account may be used for projects that reduce life-cycle costs of systems; to increase the quantity of items procured to improve production efficiency; and other purposes   </a:t>
            </a:r>
          </a:p>
          <a:p>
            <a:pPr marL="0" indent="0">
              <a:buNone/>
            </a:pPr>
            <a:endParaRPr lang="en-US" dirty="0"/>
          </a:p>
          <a:p>
            <a:pPr marL="0" indent="0">
              <a:buNone/>
            </a:pPr>
            <a:r>
              <a:rPr lang="en-US" sz="4300" dirty="0">
                <a:latin typeface="+mj-lt"/>
                <a:ea typeface="+mj-ea"/>
                <a:cs typeface="+mj-cs"/>
              </a:rPr>
              <a:t>Modernization – Provisions Not Adopted</a:t>
            </a:r>
          </a:p>
          <a:p>
            <a:r>
              <a:rPr lang="en-US" dirty="0"/>
              <a:t>House</a:t>
            </a:r>
          </a:p>
          <a:p>
            <a:pPr lvl="1"/>
            <a:r>
              <a:rPr lang="en-US" dirty="0"/>
              <a:t>Sec. 229B. Advanced Technology Investment Incentive Pilot </a:t>
            </a:r>
          </a:p>
          <a:p>
            <a:pPr lvl="2"/>
            <a:r>
              <a:rPr lang="en-US" dirty="0"/>
              <a:t>Would have required DoD, subject to the availability of appropriations, to conduct a pilot creating incentives for trusted private capital to invest in domestic small and nontraditional businesses </a:t>
            </a:r>
          </a:p>
          <a:p>
            <a:pPr lvl="2"/>
            <a:r>
              <a:rPr lang="en-US" dirty="0">
                <a:solidFill>
                  <a:schemeClr val="accent1">
                    <a:lumMod val="75000"/>
                  </a:schemeClr>
                </a:solidFill>
              </a:rPr>
              <a:t>Joint Explanatory Statement: </a:t>
            </a:r>
            <a:r>
              <a:rPr lang="en-US" i="1" dirty="0">
                <a:solidFill>
                  <a:schemeClr val="accent1">
                    <a:lumMod val="75000"/>
                  </a:schemeClr>
                </a:solidFill>
              </a:rPr>
              <a:t>“efforts to leverage private capital in the defense ecosystem” implicate CBO rules and CBO determined that “these technologies would be ‘under a significant degree of federal control’ and thus increase direct spending” </a:t>
            </a:r>
          </a:p>
          <a:p>
            <a:pPr lvl="3"/>
            <a:r>
              <a:rPr lang="en-US" dirty="0"/>
              <a:t>See S. 861 – Small Business provisions not adopted</a:t>
            </a:r>
          </a:p>
          <a:p>
            <a:pPr marL="457200" lvl="1" indent="0">
              <a:buNone/>
            </a:pPr>
            <a:endParaRPr lang="en-US" dirty="0"/>
          </a:p>
          <a:p>
            <a:pPr lvl="1"/>
            <a:endParaRPr lang="en-US" dirty="0"/>
          </a:p>
          <a:p>
            <a:pPr lvl="1"/>
            <a:endParaRPr lang="en-US" dirty="0"/>
          </a:p>
          <a:p>
            <a:pPr lvl="1"/>
            <a:endParaRPr lang="en-US" dirty="0"/>
          </a:p>
          <a:p>
            <a:pPr lvl="1"/>
            <a:endParaRPr lang="en-US" dirty="0"/>
          </a:p>
          <a:p>
            <a:endParaRPr lang="en-US" dirty="0"/>
          </a:p>
          <a:p>
            <a:pPr lvl="1"/>
            <a:endParaRPr lang="en-US" dirty="0"/>
          </a:p>
          <a:p>
            <a:pPr lvl="1"/>
            <a:endParaRPr lang="en-US" dirty="0"/>
          </a:p>
          <a:p>
            <a:pPr lvl="2"/>
            <a:endParaRPr lang="en-US" dirty="0"/>
          </a:p>
        </p:txBody>
      </p:sp>
      <p:sp>
        <p:nvSpPr>
          <p:cNvPr id="5" name="Slide Number Placeholder 3">
            <a:extLst>
              <a:ext uri="{FF2B5EF4-FFF2-40B4-BE49-F238E27FC236}">
                <a16:creationId xmlns:a16="http://schemas.microsoft.com/office/drawing/2014/main" id="{1D87D475-4CB3-36CB-4FD0-44D5B278B184}"/>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24</a:t>
            </a:fld>
            <a:endParaRPr lang="en-US" dirty="0"/>
          </a:p>
        </p:txBody>
      </p:sp>
    </p:spTree>
    <p:extLst>
      <p:ext uri="{BB962C8B-B14F-4D97-AF65-F5344CB8AC3E}">
        <p14:creationId xmlns:p14="http://schemas.microsoft.com/office/powerpoint/2010/main" val="39958615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Intellectual Property		</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1229976" cy="5062390"/>
          </a:xfrm>
        </p:spPr>
        <p:txBody>
          <a:bodyPr>
            <a:normAutofit fontScale="92500" lnSpcReduction="20000"/>
          </a:bodyPr>
          <a:lstStyle/>
          <a:p>
            <a:r>
              <a:rPr lang="en-US" dirty="0"/>
              <a:t>Sec. 841. Guidelines and Resources for Acquiring or Licensing of IP (H.R. 823)</a:t>
            </a:r>
          </a:p>
          <a:p>
            <a:pPr lvl="1"/>
            <a:r>
              <a:rPr lang="en-US" dirty="0"/>
              <a:t>Amends 10 USC 3791 (management of intellectual property) by requiring DoD to develop guidelines and resources for acquiring or licensing IP, to include</a:t>
            </a:r>
          </a:p>
          <a:p>
            <a:pPr lvl="2"/>
            <a:r>
              <a:rPr lang="en-US" dirty="0"/>
              <a:t>Strategies supporting the use of modular open system approaches</a:t>
            </a:r>
          </a:p>
          <a:p>
            <a:pPr lvl="2"/>
            <a:r>
              <a:rPr lang="en-US" dirty="0"/>
              <a:t>Models for specially negotiated licenses described in 10 USC 3774(c)</a:t>
            </a:r>
          </a:p>
          <a:p>
            <a:pPr lvl="2"/>
            <a:r>
              <a:rPr lang="en-US" dirty="0"/>
              <a:t>Clarifying the differences between detailed manufacturing and process data; form, fit, and function data; and OMIT (operations, maintenance, installation, and training)</a:t>
            </a:r>
          </a:p>
          <a:p>
            <a:pPr lvl="2"/>
            <a:endParaRPr lang="en-US" dirty="0"/>
          </a:p>
          <a:p>
            <a:r>
              <a:rPr lang="en-US" dirty="0"/>
              <a:t>House Committee Report. IP Strategy to Advance Innovation </a:t>
            </a:r>
            <a:r>
              <a:rPr lang="en-US" i="1" dirty="0"/>
              <a:t> </a:t>
            </a:r>
            <a:endParaRPr lang="en-US" dirty="0"/>
          </a:p>
          <a:p>
            <a:pPr lvl="1"/>
            <a:r>
              <a:rPr lang="en-US" i="1" dirty="0">
                <a:solidFill>
                  <a:schemeClr val="accent1">
                    <a:lumMod val="75000"/>
                  </a:schemeClr>
                </a:solidFill>
              </a:rPr>
              <a:t>“Failure to foster a strong and resilient domestic innovation base could jeopardize our military technological superiority and our economic competitiveness”</a:t>
            </a:r>
          </a:p>
          <a:p>
            <a:pPr lvl="1"/>
            <a:r>
              <a:rPr lang="en-US" dirty="0"/>
              <a:t>Directs DoD to provide the defense committees a briefing by December 23, 2002, and a report by March 1, 2023, on an IP strategy to foster innovation, to include</a:t>
            </a:r>
          </a:p>
          <a:p>
            <a:pPr lvl="2"/>
            <a:r>
              <a:rPr lang="en-US" dirty="0"/>
              <a:t>How to promote a robust innovation ecosystem</a:t>
            </a:r>
          </a:p>
          <a:p>
            <a:pPr lvl="2"/>
            <a:r>
              <a:rPr lang="en-US" dirty="0"/>
              <a:t>Additional means to protect IP</a:t>
            </a:r>
          </a:p>
          <a:p>
            <a:pPr lvl="2"/>
            <a:r>
              <a:rPr lang="en-US" dirty="0"/>
              <a:t>The value of IP as a tool for strategic competition</a:t>
            </a:r>
          </a:p>
          <a:p>
            <a:pPr lvl="2"/>
            <a:r>
              <a:rPr lang="en-US" dirty="0"/>
              <a:t>Recommendations for legislation and regulation </a:t>
            </a:r>
          </a:p>
          <a:p>
            <a:pPr lvl="2"/>
            <a:endParaRPr lang="en-US" dirty="0"/>
          </a:p>
          <a:p>
            <a:pPr lvl="2"/>
            <a:endParaRPr lang="en-US" dirty="0"/>
          </a:p>
          <a:p>
            <a:pPr lvl="2"/>
            <a:endParaRPr lang="en-US" dirty="0"/>
          </a:p>
          <a:p>
            <a:pPr lvl="2"/>
            <a:endParaRPr lang="en-US" dirty="0"/>
          </a:p>
          <a:p>
            <a:pPr lvl="1"/>
            <a:endParaRPr lang="en-US" dirty="0"/>
          </a:p>
          <a:p>
            <a:pPr lvl="1"/>
            <a:endParaRPr lang="en-US" dirty="0"/>
          </a:p>
          <a:p>
            <a:pPr lvl="1"/>
            <a:endParaRPr lang="en-US" dirty="0"/>
          </a:p>
          <a:p>
            <a:pPr lvl="1"/>
            <a:endParaRPr lang="en-US" dirty="0"/>
          </a:p>
          <a:p>
            <a:endParaRPr lang="en-US" dirty="0"/>
          </a:p>
          <a:p>
            <a:pPr lvl="1"/>
            <a:endParaRPr lang="en-US" dirty="0"/>
          </a:p>
          <a:p>
            <a:pPr lvl="1"/>
            <a:endParaRPr lang="en-US" dirty="0"/>
          </a:p>
          <a:p>
            <a:pPr lvl="2"/>
            <a:endParaRPr lang="en-US" dirty="0"/>
          </a:p>
        </p:txBody>
      </p:sp>
      <p:sp>
        <p:nvSpPr>
          <p:cNvPr id="5" name="Slide Number Placeholder 3">
            <a:extLst>
              <a:ext uri="{FF2B5EF4-FFF2-40B4-BE49-F238E27FC236}">
                <a16:creationId xmlns:a16="http://schemas.microsoft.com/office/drawing/2014/main" id="{1B4A2C38-8A22-6FCF-E980-9FDBC851EA55}"/>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25</a:t>
            </a:fld>
            <a:endParaRPr lang="en-US" dirty="0"/>
          </a:p>
        </p:txBody>
      </p:sp>
    </p:spTree>
    <p:extLst>
      <p:ext uri="{BB962C8B-B14F-4D97-AF65-F5344CB8AC3E}">
        <p14:creationId xmlns:p14="http://schemas.microsoft.com/office/powerpoint/2010/main" val="2796566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Contracting</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1229976" cy="4889211"/>
          </a:xfrm>
        </p:spPr>
        <p:txBody>
          <a:bodyPr>
            <a:normAutofit fontScale="55000" lnSpcReduction="20000"/>
          </a:bodyPr>
          <a:lstStyle/>
          <a:p>
            <a:r>
              <a:rPr lang="en-US" dirty="0"/>
              <a:t>Sec. 805. Treatment of Clauses Implementing Executive Orders (S. 821) </a:t>
            </a:r>
          </a:p>
          <a:p>
            <a:pPr lvl="1"/>
            <a:r>
              <a:rPr lang="en-US" dirty="0"/>
              <a:t>Amends 10 USC 3862 (requests for equitable adjustment) by requiring that clauses </a:t>
            </a:r>
            <a:r>
              <a:rPr lang="en-US" dirty="0" err="1"/>
              <a:t>unilatareally</a:t>
            </a:r>
            <a:r>
              <a:rPr lang="en-US" dirty="0"/>
              <a:t> inserted into an existing contract pursuant to an Executive Order be treated as a change directed by the government that is subject to the Changes clause in FAR part 52.243-4</a:t>
            </a:r>
          </a:p>
          <a:p>
            <a:pPr lvl="1"/>
            <a:r>
              <a:rPr lang="en-US" dirty="0"/>
              <a:t>Requires DoD to revise both the DFARS and applicable guidance on Other Transactions, to conform with amended section 3862 </a:t>
            </a:r>
          </a:p>
          <a:p>
            <a:pPr lvl="1"/>
            <a:endParaRPr lang="en-US" dirty="0"/>
          </a:p>
          <a:p>
            <a:r>
              <a:rPr lang="en-US" dirty="0"/>
              <a:t>Sec. 816. Modifying Provision on Determination of Certain Activities with Unusually Hazardous Risks (S. 873, H.R. 815)</a:t>
            </a:r>
          </a:p>
          <a:p>
            <a:pPr lvl="1"/>
            <a:r>
              <a:rPr lang="en-US" dirty="0"/>
              <a:t>Amends section 1684 of the FY22 NDAA, extending reporting requirements related to indemnification requests through 2024 </a:t>
            </a:r>
          </a:p>
          <a:p>
            <a:pPr lvl="1"/>
            <a:r>
              <a:rPr lang="en-US" dirty="0">
                <a:solidFill>
                  <a:schemeClr val="accent1">
                    <a:lumMod val="75000"/>
                  </a:schemeClr>
                </a:solidFill>
              </a:rPr>
              <a:t>Joint Explanatory Statement </a:t>
            </a:r>
          </a:p>
          <a:p>
            <a:pPr lvl="2"/>
            <a:r>
              <a:rPr lang="en-US" i="1" dirty="0">
                <a:solidFill>
                  <a:schemeClr val="accent1">
                    <a:lumMod val="75000"/>
                  </a:schemeClr>
                </a:solidFill>
              </a:rPr>
              <a:t>“We remain concerned with the lack of resolution regarding open indemnification requests…. We are also concerned with inconsistencies across the military services”</a:t>
            </a:r>
          </a:p>
          <a:p>
            <a:pPr lvl="2"/>
            <a:r>
              <a:rPr lang="en-US" dirty="0">
                <a:solidFill>
                  <a:schemeClr val="accent1">
                    <a:lumMod val="75000"/>
                  </a:schemeClr>
                </a:solidFill>
              </a:rPr>
              <a:t>Requires the Director of Navy Strategic Systems Programs to brief the defense committees by January 31, 2023, on the status of the indemnification request for the Conventional Prompt Strike program</a:t>
            </a:r>
          </a:p>
          <a:p>
            <a:pPr lvl="2"/>
            <a:endParaRPr lang="en-US" dirty="0">
              <a:solidFill>
                <a:schemeClr val="accent1">
                  <a:lumMod val="75000"/>
                </a:schemeClr>
              </a:solidFill>
            </a:endParaRPr>
          </a:p>
          <a:p>
            <a:r>
              <a:rPr lang="en-US" dirty="0"/>
              <a:t>Sec. 820. Extending and Modifying </a:t>
            </a:r>
            <a:r>
              <a:rPr lang="en-US" i="1" dirty="0"/>
              <a:t>Never Contract with the Enemy </a:t>
            </a:r>
            <a:r>
              <a:rPr lang="en-US" dirty="0"/>
              <a:t>(S. 826, H.R. 821)</a:t>
            </a:r>
          </a:p>
          <a:p>
            <a:pPr lvl="1"/>
            <a:r>
              <a:rPr lang="en-US" dirty="0"/>
              <a:t>Amends section 841 of the FY2015 NDAA by extending the authority from December 31, 2023, to December 31, 2025</a:t>
            </a:r>
          </a:p>
          <a:p>
            <a:pPr lvl="1"/>
            <a:r>
              <a:rPr lang="en-US" dirty="0"/>
              <a:t>Renews the annual reporting requirement (starting in 2023), and direct DoD to include </a:t>
            </a:r>
          </a:p>
          <a:p>
            <a:pPr lvl="2"/>
            <a:r>
              <a:rPr lang="en-US" dirty="0"/>
              <a:t>Specific examples where the authorities “can not be used to mitigate national security threats posed by vendors” supporting DoD operation because the authority is restricted to contingency operations, and </a:t>
            </a:r>
          </a:p>
          <a:p>
            <a:pPr lvl="2"/>
            <a:r>
              <a:rPr lang="en-US" dirty="0"/>
              <a:t>A description of the policies ensuring that oversight of the use of the authorities in this section is effectively carried out by a single office in the Office of the Under Secretary of Defense (A&amp;S) </a:t>
            </a:r>
          </a:p>
          <a:p>
            <a:pPr lvl="1"/>
            <a:r>
              <a:rPr lang="en-US" dirty="0"/>
              <a:t> Amends section 842 of the FY2015 NDAA (access to records), requiring OMB (from 2023-2025) to report to Congress on use of the authority </a:t>
            </a:r>
          </a:p>
        </p:txBody>
      </p:sp>
      <p:sp>
        <p:nvSpPr>
          <p:cNvPr id="5" name="Slide Number Placeholder 3">
            <a:extLst>
              <a:ext uri="{FF2B5EF4-FFF2-40B4-BE49-F238E27FC236}">
                <a16:creationId xmlns:a16="http://schemas.microsoft.com/office/drawing/2014/main" id="{D610BD6C-8F69-6632-09BC-2BE317A5E41C}"/>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26</a:t>
            </a:fld>
            <a:endParaRPr lang="en-US" dirty="0"/>
          </a:p>
        </p:txBody>
      </p:sp>
    </p:spTree>
    <p:extLst>
      <p:ext uri="{BB962C8B-B14F-4D97-AF65-F5344CB8AC3E}">
        <p14:creationId xmlns:p14="http://schemas.microsoft.com/office/powerpoint/2010/main" val="3888987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Contracting – Provisions Not Adopted</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542"/>
            <a:ext cx="10515600" cy="4888679"/>
          </a:xfrm>
        </p:spPr>
        <p:txBody>
          <a:bodyPr>
            <a:normAutofit/>
          </a:bodyPr>
          <a:lstStyle/>
          <a:p>
            <a:r>
              <a:rPr lang="en-US" dirty="0"/>
              <a:t>Senate </a:t>
            </a:r>
          </a:p>
          <a:p>
            <a:pPr lvl="1"/>
            <a:r>
              <a:rPr lang="en-US" dirty="0"/>
              <a:t>Sec. 827. Progress Payment Incentive Pilot</a:t>
            </a:r>
          </a:p>
          <a:p>
            <a:endParaRPr lang="en-US" sz="2400" dirty="0"/>
          </a:p>
          <a:p>
            <a:r>
              <a:rPr lang="en-US" dirty="0"/>
              <a:t>House </a:t>
            </a:r>
          </a:p>
          <a:p>
            <a:pPr lvl="1"/>
            <a:r>
              <a:rPr lang="en-US" dirty="0"/>
              <a:t>Sec. 867. GAO Report on Contract Financing and Commercial Best Practices</a:t>
            </a:r>
          </a:p>
          <a:p>
            <a:pPr lvl="2"/>
            <a:r>
              <a:rPr lang="en-US" dirty="0"/>
              <a:t>Joint Explanatory Statement</a:t>
            </a:r>
          </a:p>
          <a:p>
            <a:pPr lvl="3"/>
            <a:r>
              <a:rPr lang="en-US" dirty="0"/>
              <a:t>Requires GAO to assess the DoD commissioned independent study on financing mechanisms that is currently underway, and submit a report to the armed services committee within one year of the completion of the study  </a:t>
            </a:r>
          </a:p>
          <a:p>
            <a:pPr lvl="3"/>
            <a:r>
              <a:rPr lang="en-US" dirty="0"/>
              <a:t>Directs DCMA to brief the armed services committees by March 1, 2023, on its review of the extent to which prime contractors flow elevated progress payment rates to subcontractors  </a:t>
            </a:r>
          </a:p>
          <a:p>
            <a:pPr lvl="3"/>
            <a:endParaRPr lang="en-US" dirty="0">
              <a:highlight>
                <a:srgbClr val="00FFFF"/>
              </a:highlight>
            </a:endParaRPr>
          </a:p>
          <a:p>
            <a:pPr lvl="2"/>
            <a:endParaRPr lang="en-US" dirty="0">
              <a:highlight>
                <a:srgbClr val="00FFFF"/>
              </a:highlight>
            </a:endParaRPr>
          </a:p>
          <a:p>
            <a:pPr lvl="2"/>
            <a:endParaRPr lang="en-US" dirty="0">
              <a:highlight>
                <a:srgbClr val="00FFFF"/>
              </a:highlight>
            </a:endParaRPr>
          </a:p>
          <a:p>
            <a:pPr lvl="1"/>
            <a:endParaRPr lang="en-US" dirty="0">
              <a:highlight>
                <a:srgbClr val="00FFFF"/>
              </a:highlight>
            </a:endParaRPr>
          </a:p>
          <a:p>
            <a:pPr lvl="1"/>
            <a:endParaRPr lang="en-US" dirty="0"/>
          </a:p>
          <a:p>
            <a:pPr lvl="2"/>
            <a:endParaRPr lang="en-US" dirty="0">
              <a:highlight>
                <a:srgbClr val="00FFFF"/>
              </a:highlight>
            </a:endParaRPr>
          </a:p>
          <a:p>
            <a:pPr lvl="2"/>
            <a:endParaRPr lang="en-US" dirty="0">
              <a:highlight>
                <a:srgbClr val="00FFFF"/>
              </a:highlight>
            </a:endParaRPr>
          </a:p>
          <a:p>
            <a:pPr lvl="2"/>
            <a:endParaRPr lang="en-US" dirty="0"/>
          </a:p>
          <a:p>
            <a:pPr lvl="2"/>
            <a:endParaRPr lang="en-US" sz="1200" dirty="0"/>
          </a:p>
        </p:txBody>
      </p:sp>
      <p:sp>
        <p:nvSpPr>
          <p:cNvPr id="5" name="Slide Number Placeholder 3">
            <a:extLst>
              <a:ext uri="{FF2B5EF4-FFF2-40B4-BE49-F238E27FC236}">
                <a16:creationId xmlns:a16="http://schemas.microsoft.com/office/drawing/2014/main" id="{706C8338-4FEB-EF2D-8B9A-4C621BBBFC08}"/>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27</a:t>
            </a:fld>
            <a:endParaRPr lang="en-US" dirty="0"/>
          </a:p>
        </p:txBody>
      </p:sp>
    </p:spTree>
    <p:extLst>
      <p:ext uri="{BB962C8B-B14F-4D97-AF65-F5344CB8AC3E}">
        <p14:creationId xmlns:p14="http://schemas.microsoft.com/office/powerpoint/2010/main" val="38031722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Enforcement and Social Policies in Contracts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5602717"/>
          </a:xfrm>
        </p:spPr>
        <p:txBody>
          <a:bodyPr>
            <a:normAutofit/>
          </a:bodyPr>
          <a:lstStyle/>
          <a:p>
            <a:r>
              <a:rPr lang="en-US" dirty="0"/>
              <a:t>Sec. 807. Whistleblower Protections for Contractor Employees (H.R. 806)</a:t>
            </a:r>
          </a:p>
          <a:p>
            <a:pPr lvl="1"/>
            <a:r>
              <a:rPr lang="en-US" dirty="0"/>
              <a:t>Amends 10 USC 4701 and 41 USC 4712 (protections from reprisal for disclosure of certain information) </a:t>
            </a:r>
          </a:p>
          <a:p>
            <a:pPr lvl="2"/>
            <a:r>
              <a:rPr lang="en-US" dirty="0"/>
              <a:t>Extending existing protection to grantees, subgrantees, and personal services contractors, and</a:t>
            </a:r>
          </a:p>
          <a:p>
            <a:pPr lvl="2"/>
            <a:r>
              <a:rPr lang="en-US" dirty="0"/>
              <a:t>Allowing agencies to consider disciplinary action against government officials</a:t>
            </a:r>
          </a:p>
          <a:p>
            <a:pPr lvl="1"/>
            <a:r>
              <a:rPr lang="en-US" dirty="0"/>
              <a:t>Joint Explanatory Statement: Directs GAO to report on whether whistleblower protections apply to disclosures to entities within the IG community, and brief the armed services committees within 270 days of enactment</a:t>
            </a:r>
          </a:p>
          <a:p>
            <a:pPr lvl="2"/>
            <a:endParaRPr lang="en-US" dirty="0"/>
          </a:p>
          <a:p>
            <a:pPr lvl="1"/>
            <a:endParaRPr lang="en-US" dirty="0">
              <a:highlight>
                <a:srgbClr val="FFFF00"/>
              </a:highlight>
            </a:endParaRPr>
          </a:p>
          <a:p>
            <a:pPr lvl="1"/>
            <a:endParaRPr lang="en-US" sz="2000" dirty="0">
              <a:highlight>
                <a:srgbClr val="FFFF00"/>
              </a:highlight>
            </a:endParaRPr>
          </a:p>
          <a:p>
            <a:pPr lvl="1"/>
            <a:endParaRPr lang="en-US" dirty="0"/>
          </a:p>
          <a:p>
            <a:pPr lvl="1"/>
            <a:endParaRPr lang="en-US" i="1" dirty="0">
              <a:solidFill>
                <a:srgbClr val="002060"/>
              </a:solidFill>
            </a:endParaRPr>
          </a:p>
          <a:p>
            <a:pPr marL="0" indent="0">
              <a:buNone/>
            </a:pPr>
            <a:endParaRPr lang="en-US" i="1" dirty="0">
              <a:solidFill>
                <a:srgbClr val="002060"/>
              </a:solidFill>
            </a:endParaRPr>
          </a:p>
        </p:txBody>
      </p:sp>
      <p:sp>
        <p:nvSpPr>
          <p:cNvPr id="5" name="Slide Number Placeholder 3">
            <a:extLst>
              <a:ext uri="{FF2B5EF4-FFF2-40B4-BE49-F238E27FC236}">
                <a16:creationId xmlns:a16="http://schemas.microsoft.com/office/drawing/2014/main" id="{0413BC1C-1295-BB6C-0D11-A4B089259F84}"/>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28</a:t>
            </a:fld>
            <a:endParaRPr lang="en-US" dirty="0"/>
          </a:p>
        </p:txBody>
      </p:sp>
    </p:spTree>
    <p:extLst>
      <p:ext uri="{BB962C8B-B14F-4D97-AF65-F5344CB8AC3E}">
        <p14:creationId xmlns:p14="http://schemas.microsoft.com/office/powerpoint/2010/main" val="12988727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Social Policies – Provisions Not Adopted</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40784"/>
            <a:ext cx="10515600" cy="5030787"/>
          </a:xfrm>
        </p:spPr>
        <p:txBody>
          <a:bodyPr>
            <a:normAutofit/>
          </a:bodyPr>
          <a:lstStyle/>
          <a:p>
            <a:r>
              <a:rPr lang="en-US" dirty="0"/>
              <a:t>House </a:t>
            </a:r>
          </a:p>
          <a:p>
            <a:pPr lvl="1"/>
            <a:r>
              <a:rPr lang="en-US" dirty="0"/>
              <a:t>Sec. 809. Preferences for Offerors that Meet Certain Labor Requirements</a:t>
            </a:r>
          </a:p>
          <a:p>
            <a:pPr lvl="1"/>
            <a:r>
              <a:rPr lang="en-US" dirty="0"/>
              <a:t>Sec. 824. Compliance Procedures for Investigating the Prohibition on Criminal History Inquiries by Federal Contractors </a:t>
            </a:r>
          </a:p>
          <a:p>
            <a:pPr lvl="1"/>
            <a:r>
              <a:rPr lang="en-US" dirty="0"/>
              <a:t>Sec. 868. Prohibiting Contracts with Employers that Violate the National Labor Relations Act  </a:t>
            </a:r>
          </a:p>
          <a:p>
            <a:pPr lvl="1"/>
            <a:r>
              <a:rPr lang="en-US" dirty="0"/>
              <a:t>Sec. 5416. Submitting Diversity Data</a:t>
            </a:r>
          </a:p>
          <a:p>
            <a:pPr lvl="1"/>
            <a:r>
              <a:rPr lang="en-US" dirty="0"/>
              <a:t>Sec. 5702. Minimum Wage for Federal Contractors </a:t>
            </a:r>
          </a:p>
          <a:p>
            <a:pPr lvl="1"/>
            <a:r>
              <a:rPr lang="en-US" dirty="0"/>
              <a:t>Sec. 5817. Prohibiting Contracting with Willful or Repeated Violators of the Fair Labor Standards Act</a:t>
            </a:r>
          </a:p>
          <a:p>
            <a:pPr lvl="1"/>
            <a:r>
              <a:rPr lang="en-US" dirty="0"/>
              <a:t>Sec. 5851. Liability for Not Disclosing Beneficial Ownership Information </a:t>
            </a:r>
          </a:p>
          <a:p>
            <a:pPr lvl="1"/>
            <a:r>
              <a:rPr lang="en-US" sz="2400" dirty="0"/>
              <a:t>Sec. 5918. Limiting Funds for Contractors or Grantees Who Require Nondisclosure Clauses for Sexual Harassment and Assault</a:t>
            </a:r>
            <a:endParaRPr lang="en-US" i="1" dirty="0">
              <a:solidFill>
                <a:srgbClr val="002060"/>
              </a:solidFill>
            </a:endParaRPr>
          </a:p>
          <a:p>
            <a:pPr lvl="1"/>
            <a:endParaRPr lang="en-US" dirty="0">
              <a:highlight>
                <a:srgbClr val="00FFFF"/>
              </a:highlight>
            </a:endParaRPr>
          </a:p>
          <a:p>
            <a:pPr lvl="2"/>
            <a:endParaRPr lang="en-US" dirty="0">
              <a:highlight>
                <a:srgbClr val="00FFFF"/>
              </a:highlight>
            </a:endParaRPr>
          </a:p>
          <a:p>
            <a:pPr lvl="2"/>
            <a:endParaRPr lang="en-US" dirty="0"/>
          </a:p>
          <a:p>
            <a:pPr lvl="2"/>
            <a:endParaRPr lang="en-US" sz="1200" dirty="0"/>
          </a:p>
        </p:txBody>
      </p:sp>
      <p:sp>
        <p:nvSpPr>
          <p:cNvPr id="5" name="Slide Number Placeholder 3">
            <a:extLst>
              <a:ext uri="{FF2B5EF4-FFF2-40B4-BE49-F238E27FC236}">
                <a16:creationId xmlns:a16="http://schemas.microsoft.com/office/drawing/2014/main" id="{62BF8471-6B10-859A-CD00-4C938859CD83}"/>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29</a:t>
            </a:fld>
            <a:endParaRPr lang="en-US" dirty="0"/>
          </a:p>
        </p:txBody>
      </p:sp>
    </p:spTree>
    <p:extLst>
      <p:ext uri="{BB962C8B-B14F-4D97-AF65-F5344CB8AC3E}">
        <p14:creationId xmlns:p14="http://schemas.microsoft.com/office/powerpoint/2010/main" val="2303876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C757B-6BE9-4A39-9263-C1FF91E2B57E}"/>
              </a:ext>
            </a:extLst>
          </p:cNvPr>
          <p:cNvSpPr>
            <a:spLocks noGrp="1"/>
          </p:cNvSpPr>
          <p:nvPr>
            <p:ph type="title"/>
          </p:nvPr>
        </p:nvSpPr>
        <p:spPr/>
        <p:txBody>
          <a:bodyPr/>
          <a:lstStyle/>
          <a:p>
            <a:r>
              <a:rPr lang="en-US" dirty="0"/>
              <a:t>FY22 NDAA Overview</a:t>
            </a:r>
          </a:p>
        </p:txBody>
      </p:sp>
      <p:sp>
        <p:nvSpPr>
          <p:cNvPr id="3" name="Content Placeholder 2">
            <a:extLst>
              <a:ext uri="{FF2B5EF4-FFF2-40B4-BE49-F238E27FC236}">
                <a16:creationId xmlns:a16="http://schemas.microsoft.com/office/drawing/2014/main" id="{D410EF88-7629-44BB-9AAF-FC0E17D62EC7}"/>
              </a:ext>
            </a:extLst>
          </p:cNvPr>
          <p:cNvSpPr>
            <a:spLocks noGrp="1"/>
          </p:cNvSpPr>
          <p:nvPr>
            <p:ph idx="1"/>
          </p:nvPr>
        </p:nvSpPr>
        <p:spPr>
          <a:xfrm>
            <a:off x="838200" y="1690688"/>
            <a:ext cx="10515600" cy="4599372"/>
          </a:xfrm>
        </p:spPr>
        <p:txBody>
          <a:bodyPr>
            <a:normAutofit lnSpcReduction="10000"/>
          </a:bodyPr>
          <a:lstStyle/>
          <a:p>
            <a:pPr marL="0" indent="0" algn="ctr">
              <a:buNone/>
            </a:pPr>
            <a:r>
              <a:rPr lang="en-US" sz="6000" dirty="0"/>
              <a:t>China</a:t>
            </a:r>
          </a:p>
          <a:p>
            <a:pPr marL="0" indent="0" algn="ctr">
              <a:buNone/>
            </a:pPr>
            <a:r>
              <a:rPr lang="en-US" sz="6000" dirty="0"/>
              <a:t>Industrial Base/Supply Chain</a:t>
            </a:r>
          </a:p>
          <a:p>
            <a:pPr marL="0" indent="0" algn="ctr">
              <a:buNone/>
            </a:pPr>
            <a:r>
              <a:rPr lang="en-US" sz="6000" dirty="0"/>
              <a:t>Cybersecurity</a:t>
            </a:r>
          </a:p>
          <a:p>
            <a:pPr marL="0" indent="0" algn="ctr">
              <a:buNone/>
            </a:pPr>
            <a:r>
              <a:rPr lang="en-US" sz="6000" dirty="0">
                <a:solidFill>
                  <a:schemeClr val="accent1">
                    <a:lumMod val="50000"/>
                  </a:schemeClr>
                </a:solidFill>
              </a:rPr>
              <a:t>+</a:t>
            </a:r>
          </a:p>
          <a:p>
            <a:pPr marL="0" indent="0" algn="ctr">
              <a:buNone/>
            </a:pPr>
            <a:r>
              <a:rPr lang="en-US" sz="6000" dirty="0">
                <a:solidFill>
                  <a:schemeClr val="accent1">
                    <a:lumMod val="50000"/>
                  </a:schemeClr>
                </a:solidFill>
              </a:rPr>
              <a:t>Acquisition Streamlining</a:t>
            </a:r>
          </a:p>
          <a:p>
            <a:pPr lvl="1"/>
            <a:endParaRPr lang="en-US" dirty="0"/>
          </a:p>
          <a:p>
            <a:endParaRPr lang="en-US" dirty="0"/>
          </a:p>
        </p:txBody>
      </p:sp>
      <p:sp>
        <p:nvSpPr>
          <p:cNvPr id="5" name="Slide Number Placeholder 3">
            <a:extLst>
              <a:ext uri="{FF2B5EF4-FFF2-40B4-BE49-F238E27FC236}">
                <a16:creationId xmlns:a16="http://schemas.microsoft.com/office/drawing/2014/main" id="{9FE397EF-49A3-5E81-A2F4-50E51A8C1887}"/>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3</a:t>
            </a:fld>
            <a:endParaRPr lang="en-US" dirty="0"/>
          </a:p>
        </p:txBody>
      </p:sp>
    </p:spTree>
    <p:extLst>
      <p:ext uri="{BB962C8B-B14F-4D97-AF65-F5344CB8AC3E}">
        <p14:creationId xmlns:p14="http://schemas.microsoft.com/office/powerpoint/2010/main" val="3865554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Cybersecurity</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56124"/>
            <a:ext cx="11229976" cy="5290990"/>
          </a:xfrm>
        </p:spPr>
        <p:txBody>
          <a:bodyPr>
            <a:normAutofit fontScale="62500" lnSpcReduction="20000"/>
          </a:bodyPr>
          <a:lstStyle/>
          <a:p>
            <a:r>
              <a:rPr lang="en-US" dirty="0"/>
              <a:t>Sec. 901. Increasing the Number of Assistant and Deputy Assistant Secretaries of Defense (S. 901, H.R. 901)</a:t>
            </a:r>
          </a:p>
          <a:p>
            <a:pPr lvl="1"/>
            <a:r>
              <a:rPr lang="en-US" dirty="0"/>
              <a:t>Establishes the Assistant Secretary of Defense for Cyber Policy in the office of the USD (R&amp;E)</a:t>
            </a:r>
          </a:p>
          <a:p>
            <a:pPr marL="457200" lvl="1" indent="0">
              <a:buNone/>
            </a:pPr>
            <a:endParaRPr lang="en-US" dirty="0"/>
          </a:p>
          <a:p>
            <a:r>
              <a:rPr lang="en-US" dirty="0"/>
              <a:t>Sec. 1514. Operational Testing for Commercial Cybersecurity Capabilities (S. 1623)</a:t>
            </a:r>
          </a:p>
          <a:p>
            <a:pPr lvl="1"/>
            <a:r>
              <a:rPr lang="en-US" dirty="0"/>
              <a:t>Requires the CIOs for DoD and the military Departments, to submit plans to DOT&amp;E by February 1, 2024, to ensure that covered cybersecurity capabilities are appropriately tested and proven prior to operation on a DoD network </a:t>
            </a:r>
          </a:p>
          <a:p>
            <a:pPr lvl="2"/>
            <a:r>
              <a:rPr lang="en-US" dirty="0"/>
              <a:t>Covered cybersecurity capabilities are commercial products, Commercially available off-the-shelf items, and noncommercial items acquired through the Adaptive Acquisition Framework, that are deployed to satisfy cybersecurity requirements </a:t>
            </a:r>
          </a:p>
          <a:p>
            <a:pPr lvl="1"/>
            <a:r>
              <a:rPr lang="en-US" dirty="0"/>
              <a:t>Requires DoD to issues regulations and policies by February 1, 2024 </a:t>
            </a:r>
          </a:p>
          <a:p>
            <a:pPr lvl="1"/>
            <a:r>
              <a:rPr lang="en-US" dirty="0"/>
              <a:t>Requires DOT&amp;E to include in its annual reports (from January 31, 2025, through 2030) the status of the developed plans </a:t>
            </a:r>
          </a:p>
          <a:p>
            <a:pPr lvl="1"/>
            <a:endParaRPr lang="en-US" dirty="0"/>
          </a:p>
          <a:p>
            <a:r>
              <a:rPr lang="en-US" dirty="0"/>
              <a:t>Sec. 1553. Plan for Commercial Cloud Test and Evaluation (S. 1624)</a:t>
            </a:r>
          </a:p>
          <a:p>
            <a:pPr lvl="1"/>
            <a:r>
              <a:rPr lang="en-US" dirty="0"/>
              <a:t>Requires DoD (in consultation with industry) to implement a plan for testing and evaluating the cybersecurity of the clouds of commercial cloud service companies providing storage or computing of classified DoD data </a:t>
            </a:r>
          </a:p>
          <a:p>
            <a:pPr lvl="2"/>
            <a:r>
              <a:rPr lang="en-US" dirty="0"/>
              <a:t>Requires the plan to include that new contracts with cloud providers permit DoD to conduct independent assessments of the commercial cloud infrastructure (including penetration testing)</a:t>
            </a:r>
          </a:p>
          <a:p>
            <a:pPr lvl="2"/>
            <a:r>
              <a:rPr lang="en-US" dirty="0"/>
              <a:t>Requires the plan to be implemented, and submitted to the armed services committees, within 180 days of enactment</a:t>
            </a:r>
          </a:p>
          <a:p>
            <a:pPr lvl="2"/>
            <a:r>
              <a:rPr lang="en-US" dirty="0"/>
              <a:t>Includes waiver authority, if approved by the CIO and the Director of Operational Testing &amp; Evaluation </a:t>
            </a:r>
          </a:p>
          <a:p>
            <a:pPr lvl="2"/>
            <a:endParaRPr lang="en-US" dirty="0"/>
          </a:p>
          <a:p>
            <a:r>
              <a:rPr lang="en-US" dirty="0"/>
              <a:t>Sec. 5921. FEDRAMP Authorization Act (H.R. 5911)</a:t>
            </a:r>
          </a:p>
          <a:p>
            <a:pPr lvl="1"/>
            <a:r>
              <a:rPr lang="en-US" dirty="0"/>
              <a:t>Codifies FEDRAMP and amends elements of the program</a:t>
            </a:r>
          </a:p>
        </p:txBody>
      </p:sp>
      <p:sp>
        <p:nvSpPr>
          <p:cNvPr id="5" name="Slide Number Placeholder 3">
            <a:extLst>
              <a:ext uri="{FF2B5EF4-FFF2-40B4-BE49-F238E27FC236}">
                <a16:creationId xmlns:a16="http://schemas.microsoft.com/office/drawing/2014/main" id="{31641027-4B3A-8C6D-4902-C0934B3AF07D}"/>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30</a:t>
            </a:fld>
            <a:endParaRPr lang="en-US" dirty="0"/>
          </a:p>
        </p:txBody>
      </p:sp>
    </p:spTree>
    <p:extLst>
      <p:ext uri="{BB962C8B-B14F-4D97-AF65-F5344CB8AC3E}">
        <p14:creationId xmlns:p14="http://schemas.microsoft.com/office/powerpoint/2010/main" val="24402108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Software 		</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1239500" cy="5290990"/>
          </a:xfrm>
        </p:spPr>
        <p:txBody>
          <a:bodyPr>
            <a:normAutofit fontScale="70000" lnSpcReduction="20000"/>
          </a:bodyPr>
          <a:lstStyle/>
          <a:p>
            <a:r>
              <a:rPr lang="en-US" dirty="0"/>
              <a:t>Sec. 241. Costs Associated With Underperforming Software and IT (H.R. 236)</a:t>
            </a:r>
          </a:p>
          <a:p>
            <a:pPr lvl="1"/>
            <a:r>
              <a:rPr lang="en-US" dirty="0"/>
              <a:t>Requires DoD to commission an independent entity to report on the challenges associated with the use of software and IT in DoD, to include</a:t>
            </a:r>
          </a:p>
          <a:p>
            <a:pPr lvl="2"/>
            <a:r>
              <a:rPr lang="en-US" dirty="0"/>
              <a:t>The policy or technical challenges limited each military department’s ability to implement needed software and IT reforms</a:t>
            </a:r>
          </a:p>
          <a:p>
            <a:pPr lvl="2"/>
            <a:r>
              <a:rPr lang="en-US" dirty="0"/>
              <a:t>Developing a framework for assessing underperforming software and IT</a:t>
            </a:r>
          </a:p>
          <a:p>
            <a:pPr lvl="2"/>
            <a:r>
              <a:rPr lang="en-US" dirty="0"/>
              <a:t>Requires the study to be completed and submitted to DoD and the defense committees within one year of enactment</a:t>
            </a:r>
          </a:p>
          <a:p>
            <a:pPr lvl="2"/>
            <a:endParaRPr lang="en-US" dirty="0">
              <a:highlight>
                <a:srgbClr val="00FFFF"/>
              </a:highlight>
            </a:endParaRPr>
          </a:p>
          <a:p>
            <a:r>
              <a:rPr lang="en-US" dirty="0"/>
              <a:t>Sec. 846. Report on Software Delivery Times (H.R. 846)</a:t>
            </a:r>
          </a:p>
          <a:p>
            <a:pPr lvl="1"/>
            <a:r>
              <a:rPr lang="en-US" dirty="0"/>
              <a:t>Requires DoD to submit annual reports to the defense committees describing software delivered during the preceding year, to include whether software was developed iteratively, and delivery times for reported software</a:t>
            </a:r>
          </a:p>
          <a:p>
            <a:pPr lvl="1"/>
            <a:r>
              <a:rPr lang="en-US" dirty="0"/>
              <a:t>The annual reports must be submitted starting one year from enactment, through Dec. 31, 2028</a:t>
            </a:r>
          </a:p>
          <a:p>
            <a:pPr lvl="1"/>
            <a:endParaRPr lang="en-US" dirty="0"/>
          </a:p>
          <a:p>
            <a:r>
              <a:rPr lang="en-US" dirty="0"/>
              <a:t>Appropriations Act. Sec. 8107. Software Pilot</a:t>
            </a:r>
          </a:p>
          <a:p>
            <a:pPr lvl="1"/>
            <a:r>
              <a:rPr lang="en-US" dirty="0"/>
              <a:t>Software Pilot - Sec. 8107. Amounts appropriated under title IV, in budget activity eight may only be used for agile RDT&amp;E, procurement, production, or O&amp;M, for the following Software and Digital Technology pilot programs:</a:t>
            </a:r>
          </a:p>
          <a:p>
            <a:pPr lvl="2">
              <a:buFont typeface="+mj-lt"/>
              <a:buAutoNum type="arabicPeriod"/>
            </a:pPr>
            <a:r>
              <a:rPr lang="en-US" dirty="0"/>
              <a:t>Defensive Cyber-Software Prototype Development</a:t>
            </a:r>
          </a:p>
          <a:p>
            <a:pPr lvl="2">
              <a:buFont typeface="+mj-lt"/>
              <a:buAutoNum type="arabicPeriod"/>
            </a:pPr>
            <a:r>
              <a:rPr lang="en-US" dirty="0"/>
              <a:t>Risk Management Information</a:t>
            </a:r>
          </a:p>
          <a:p>
            <a:pPr lvl="2">
              <a:buFont typeface="+mj-lt"/>
              <a:buAutoNum type="arabicPeriod"/>
            </a:pPr>
            <a:r>
              <a:rPr lang="en-US" dirty="0"/>
              <a:t>Maritime Tactical Command and Control</a:t>
            </a:r>
          </a:p>
          <a:p>
            <a:pPr lvl="2">
              <a:buFont typeface="+mj-lt"/>
              <a:buAutoNum type="arabicPeriod"/>
            </a:pPr>
            <a:r>
              <a:rPr lang="en-US" dirty="0"/>
              <a:t>Space Command &amp; Control (new)</a:t>
            </a:r>
          </a:p>
          <a:p>
            <a:pPr lvl="2">
              <a:buFont typeface="+mj-lt"/>
              <a:buAutoNum type="arabicPeriod"/>
            </a:pPr>
            <a:r>
              <a:rPr lang="en-US" dirty="0"/>
              <a:t>National Background Investigation Services</a:t>
            </a:r>
          </a:p>
          <a:p>
            <a:pPr lvl="2">
              <a:buFont typeface="+mj-lt"/>
              <a:buAutoNum type="arabicPeriod"/>
            </a:pPr>
            <a:r>
              <a:rPr lang="en-US" dirty="0"/>
              <a:t>Global Command and Control System-Joint</a:t>
            </a:r>
          </a:p>
          <a:p>
            <a:pPr lvl="2">
              <a:buFont typeface="+mj-lt"/>
              <a:buAutoNum type="arabicPeriod"/>
            </a:pPr>
            <a:r>
              <a:rPr lang="en-US" dirty="0"/>
              <a:t>Acquisition Visibility</a:t>
            </a:r>
          </a:p>
          <a:p>
            <a:pPr lvl="1"/>
            <a:endParaRPr lang="en-US" dirty="0"/>
          </a:p>
          <a:p>
            <a:pPr lvl="2"/>
            <a:endParaRPr lang="en-US" dirty="0"/>
          </a:p>
          <a:p>
            <a:pPr lvl="1"/>
            <a:endParaRPr lang="en-US" dirty="0">
              <a:highlight>
                <a:srgbClr val="00FFFF"/>
              </a:highlight>
            </a:endParaRPr>
          </a:p>
          <a:p>
            <a:pPr lvl="1"/>
            <a:endParaRPr lang="en-US" dirty="0"/>
          </a:p>
          <a:p>
            <a:pPr lvl="1"/>
            <a:endParaRPr lang="en-US" dirty="0"/>
          </a:p>
          <a:p>
            <a:pPr lvl="1"/>
            <a:endParaRPr lang="en-US" dirty="0"/>
          </a:p>
          <a:p>
            <a:pPr lvl="1"/>
            <a:endParaRPr lang="en-US" i="1" dirty="0">
              <a:solidFill>
                <a:srgbClr val="002060"/>
              </a:solidFill>
            </a:endParaRPr>
          </a:p>
          <a:p>
            <a:pPr lvl="1"/>
            <a:endParaRPr lang="en-US" dirty="0"/>
          </a:p>
        </p:txBody>
      </p:sp>
      <p:sp>
        <p:nvSpPr>
          <p:cNvPr id="5" name="Slide Number Placeholder 3">
            <a:extLst>
              <a:ext uri="{FF2B5EF4-FFF2-40B4-BE49-F238E27FC236}">
                <a16:creationId xmlns:a16="http://schemas.microsoft.com/office/drawing/2014/main" id="{219B9C68-966D-4BBB-67F7-4319C843C9C5}"/>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31</a:t>
            </a:fld>
            <a:endParaRPr lang="en-US" dirty="0"/>
          </a:p>
        </p:txBody>
      </p:sp>
    </p:spTree>
    <p:extLst>
      <p:ext uri="{BB962C8B-B14F-4D97-AF65-F5344CB8AC3E}">
        <p14:creationId xmlns:p14="http://schemas.microsoft.com/office/powerpoint/2010/main" val="2137821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Cybersecurity &amp; Software – Provisions Not Adopted</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690688"/>
            <a:ext cx="10515600" cy="5030787"/>
          </a:xfrm>
        </p:spPr>
        <p:txBody>
          <a:bodyPr>
            <a:normAutofit/>
          </a:bodyPr>
          <a:lstStyle/>
          <a:p>
            <a:r>
              <a:rPr lang="en-US" dirty="0"/>
              <a:t>Senate</a:t>
            </a:r>
          </a:p>
          <a:p>
            <a:pPr lvl="1"/>
            <a:r>
              <a:rPr lang="en-US" dirty="0"/>
              <a:t>Sec. 1627. Requirement for Software Bill of Materials (SBOM)</a:t>
            </a:r>
          </a:p>
          <a:p>
            <a:pPr lvl="2"/>
            <a:r>
              <a:rPr lang="en-US" dirty="0"/>
              <a:t>Joint Explanatory Statement: Directs the CIO to brief the armed services committees on DoD efforts to comply with executive branch guidance on SBOMs (despite the DoD exemption)</a:t>
            </a:r>
          </a:p>
          <a:p>
            <a:pPr lvl="2"/>
            <a:endParaRPr lang="en-US" dirty="0"/>
          </a:p>
          <a:p>
            <a:r>
              <a:rPr lang="en-US" dirty="0"/>
              <a:t>House </a:t>
            </a:r>
          </a:p>
          <a:p>
            <a:pPr lvl="1"/>
            <a:r>
              <a:rPr lang="en-US" dirty="0"/>
              <a:t>Sec. 1504. Cyber Threat Information Collaboration Environment Program at DHS </a:t>
            </a:r>
          </a:p>
          <a:p>
            <a:pPr lvl="1"/>
            <a:r>
              <a:rPr lang="en-US" dirty="0"/>
              <a:t>Sec. 1505. Procurement of Cyber Data Products and Services</a:t>
            </a:r>
          </a:p>
          <a:p>
            <a:pPr lvl="1"/>
            <a:endParaRPr lang="en-US" dirty="0">
              <a:highlight>
                <a:srgbClr val="00FFFF"/>
              </a:highlight>
            </a:endParaRPr>
          </a:p>
          <a:p>
            <a:pPr lvl="2"/>
            <a:endParaRPr lang="en-US" dirty="0">
              <a:highlight>
                <a:srgbClr val="00FFFF"/>
              </a:highlight>
            </a:endParaRPr>
          </a:p>
          <a:p>
            <a:pPr lvl="2"/>
            <a:endParaRPr lang="en-US" dirty="0"/>
          </a:p>
          <a:p>
            <a:pPr lvl="2"/>
            <a:endParaRPr lang="en-US" sz="1200" dirty="0"/>
          </a:p>
        </p:txBody>
      </p:sp>
      <p:sp>
        <p:nvSpPr>
          <p:cNvPr id="5" name="Slide Number Placeholder 3">
            <a:extLst>
              <a:ext uri="{FF2B5EF4-FFF2-40B4-BE49-F238E27FC236}">
                <a16:creationId xmlns:a16="http://schemas.microsoft.com/office/drawing/2014/main" id="{CB176BBE-CDCE-C8E3-AF3D-2A5024720987}"/>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32</a:t>
            </a:fld>
            <a:endParaRPr lang="en-US" dirty="0"/>
          </a:p>
        </p:txBody>
      </p:sp>
    </p:spTree>
    <p:extLst>
      <p:ext uri="{BB962C8B-B14F-4D97-AF65-F5344CB8AC3E}">
        <p14:creationId xmlns:p14="http://schemas.microsoft.com/office/powerpoint/2010/main" val="22442293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Small Business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1239500" cy="5290990"/>
          </a:xfrm>
        </p:spPr>
        <p:txBody>
          <a:bodyPr>
            <a:normAutofit fontScale="70000" lnSpcReduction="20000"/>
          </a:bodyPr>
          <a:lstStyle/>
          <a:p>
            <a:r>
              <a:rPr lang="en-US" i="1" dirty="0"/>
              <a:t>SBIR and STTR Extension Act of 2022 (P.L. 117-183) </a:t>
            </a:r>
          </a:p>
          <a:p>
            <a:pPr lvl="1"/>
            <a:r>
              <a:rPr lang="en-US" dirty="0"/>
              <a:t>Extends the authority of the programs from September 30, 2022, to September 30, 2025 </a:t>
            </a:r>
          </a:p>
          <a:p>
            <a:pPr lvl="1"/>
            <a:r>
              <a:rPr lang="en-US" dirty="0"/>
              <a:t>Requires agencies to implement a program assessing security risks presented by small businesses and requires contractors, prior to award, to disclose ties to various countries, with a focus on China, Russia, North Korea, and Iran</a:t>
            </a:r>
          </a:p>
          <a:p>
            <a:pPr lvl="1"/>
            <a:r>
              <a:rPr lang="en-US" dirty="0"/>
              <a:t>Limits the number of Phase I and Phase II awards an entity may receive if the entity does not meet certain performance standards </a:t>
            </a:r>
          </a:p>
          <a:p>
            <a:pPr lvl="1"/>
            <a:r>
              <a:rPr lang="en-US" dirty="0"/>
              <a:t>Requires GAO to report on entities with more than 50 Phase II awards in a 10-year period</a:t>
            </a:r>
          </a:p>
          <a:p>
            <a:endParaRPr lang="en-US" sz="1300" dirty="0"/>
          </a:p>
          <a:p>
            <a:r>
              <a:rPr lang="en-US" dirty="0"/>
              <a:t>Sec. 876. Report on Transition to Phase III for SBIR and STTR (H.R. 859J)</a:t>
            </a:r>
          </a:p>
          <a:p>
            <a:pPr lvl="1"/>
            <a:r>
              <a:rPr lang="en-US" dirty="0"/>
              <a:t>Requires DoD to develop metrics to assess the effectiveness of the SBIR/STTR programs in meeting its “mission needs” </a:t>
            </a:r>
          </a:p>
          <a:p>
            <a:pPr lvl="1"/>
            <a:r>
              <a:rPr lang="en-US" dirty="0"/>
              <a:t>Requires DoD to brief the defense committees within six months and 1 year of enactment </a:t>
            </a:r>
          </a:p>
          <a:p>
            <a:pPr lvl="1"/>
            <a:endParaRPr lang="en-US" dirty="0"/>
          </a:p>
          <a:p>
            <a:r>
              <a:rPr lang="en-US" dirty="0"/>
              <a:t>Sec. 856. Codifying Mentor-Protégé (S. 862, H.R. 854)</a:t>
            </a:r>
          </a:p>
          <a:p>
            <a:pPr lvl="1"/>
            <a:r>
              <a:rPr lang="en-US" dirty="0"/>
              <a:t>Transfers section 831 of the FY1991 NDAA (Mentor-Protégé) to the legislative text of 10 USC 4902  </a:t>
            </a:r>
          </a:p>
          <a:p>
            <a:pPr lvl="1"/>
            <a:r>
              <a:rPr lang="en-US" dirty="0"/>
              <a:t>Amends the program (for agreements executed after enactment), including</a:t>
            </a:r>
          </a:p>
          <a:p>
            <a:pPr lvl="2"/>
            <a:r>
              <a:rPr lang="en-US" dirty="0"/>
              <a:t>Lowering the threshold award to the mentor firm from $100 to $25 million,</a:t>
            </a:r>
          </a:p>
          <a:p>
            <a:pPr lvl="2"/>
            <a:r>
              <a:rPr lang="en-US" dirty="0"/>
              <a:t>Increasing the standard maximum program period from two to three years, and</a:t>
            </a:r>
          </a:p>
          <a:p>
            <a:pPr lvl="2"/>
            <a:r>
              <a:rPr lang="en-US" dirty="0"/>
              <a:t>Establishing a 5-year pilot where a protégé firm may receive up to 25% reimbursement for which the mentor firm is eligible</a:t>
            </a:r>
          </a:p>
          <a:p>
            <a:pPr lvl="1"/>
            <a:r>
              <a:rPr lang="en-US" dirty="0"/>
              <a:t>Requires DoD to track data and conduct an </a:t>
            </a:r>
            <a:r>
              <a:rPr lang="en-US"/>
              <a:t>independent review </a:t>
            </a:r>
            <a:r>
              <a:rPr lang="en-US" dirty="0"/>
              <a:t>of the program every three years</a:t>
            </a:r>
          </a:p>
          <a:p>
            <a:pPr lvl="1"/>
            <a:r>
              <a:rPr lang="en-US" dirty="0"/>
              <a:t>House Committee Report – Requires DoD to brief HASC by March 1, 2023, on implementing the Defense Business Board recommendations on the program  </a:t>
            </a:r>
          </a:p>
          <a:p>
            <a:pPr lvl="2"/>
            <a:endParaRPr lang="en-US" dirty="0"/>
          </a:p>
          <a:p>
            <a:pPr lvl="2"/>
            <a:endParaRPr lang="en-US" dirty="0"/>
          </a:p>
        </p:txBody>
      </p:sp>
      <p:sp>
        <p:nvSpPr>
          <p:cNvPr id="5" name="Slide Number Placeholder 3">
            <a:extLst>
              <a:ext uri="{FF2B5EF4-FFF2-40B4-BE49-F238E27FC236}">
                <a16:creationId xmlns:a16="http://schemas.microsoft.com/office/drawing/2014/main" id="{D9847A09-241F-3280-D35C-C3BA73A83D1F}"/>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33</a:t>
            </a:fld>
            <a:endParaRPr lang="en-US" dirty="0"/>
          </a:p>
        </p:txBody>
      </p:sp>
    </p:spTree>
    <p:extLst>
      <p:ext uri="{BB962C8B-B14F-4D97-AF65-F5344CB8AC3E}">
        <p14:creationId xmlns:p14="http://schemas.microsoft.com/office/powerpoint/2010/main" val="26470747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Small Business – Provisions Not Adopted</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690688"/>
            <a:ext cx="10515600" cy="5030787"/>
          </a:xfrm>
        </p:spPr>
        <p:txBody>
          <a:bodyPr>
            <a:normAutofit fontScale="92500"/>
          </a:bodyPr>
          <a:lstStyle/>
          <a:p>
            <a:r>
              <a:rPr lang="en-US" dirty="0"/>
              <a:t>Senate</a:t>
            </a:r>
          </a:p>
          <a:p>
            <a:pPr lvl="1"/>
            <a:r>
              <a:rPr lang="en-US" dirty="0"/>
              <a:t>Sec. 861. Modifying the Defense Research and Development Rapid Innovation Program</a:t>
            </a:r>
          </a:p>
          <a:p>
            <a:pPr lvl="2"/>
            <a:r>
              <a:rPr lang="en-US" dirty="0"/>
              <a:t>Would have amended 10 USC 4061 and established a five-year pilot program incentivizing trusted private capital to invest in domestic small or nontraditional defense businesses</a:t>
            </a:r>
          </a:p>
          <a:p>
            <a:pPr lvl="2"/>
            <a:r>
              <a:rPr lang="en-US" i="1" dirty="0"/>
              <a:t>See H. 229B – Modernization Provisions Not Adopted</a:t>
            </a:r>
          </a:p>
          <a:p>
            <a:pPr lvl="2"/>
            <a:endParaRPr lang="en-US" dirty="0"/>
          </a:p>
          <a:p>
            <a:r>
              <a:rPr lang="en-US" dirty="0"/>
              <a:t>House </a:t>
            </a:r>
          </a:p>
          <a:p>
            <a:pPr lvl="1"/>
            <a:r>
              <a:rPr lang="en-US" dirty="0"/>
              <a:t>Sec. 859K. Extending Participation in 8(A) Programs</a:t>
            </a:r>
          </a:p>
          <a:p>
            <a:pPr lvl="1"/>
            <a:r>
              <a:rPr lang="en-US" dirty="0"/>
              <a:t>Sec. 816. Competition Requirements for Purchases from Federal Prison Industries</a:t>
            </a:r>
          </a:p>
          <a:p>
            <a:pPr lvl="1"/>
            <a:r>
              <a:rPr lang="en-US" dirty="0"/>
              <a:t>Sec. 859B. Price Evaluation Preferences for HUBZone Small Businesses </a:t>
            </a:r>
          </a:p>
          <a:p>
            <a:pPr lvl="1"/>
            <a:r>
              <a:rPr lang="en-US" dirty="0"/>
              <a:t>Sec. 859D. Modifying the Nonmanufacturer Rule</a:t>
            </a:r>
          </a:p>
          <a:p>
            <a:pPr lvl="1"/>
            <a:r>
              <a:rPr lang="en-US" dirty="0"/>
              <a:t>Sec. 869. Raising Contract Thresholds for Certain Small Businesses </a:t>
            </a:r>
          </a:p>
          <a:p>
            <a:pPr lvl="1"/>
            <a:endParaRPr lang="en-US" dirty="0"/>
          </a:p>
          <a:p>
            <a:endParaRPr lang="en-US" dirty="0"/>
          </a:p>
          <a:p>
            <a:pPr lvl="2"/>
            <a:endParaRPr lang="en-US" dirty="0"/>
          </a:p>
          <a:p>
            <a:pPr lvl="2"/>
            <a:endParaRPr lang="en-US" dirty="0"/>
          </a:p>
          <a:p>
            <a:pPr lvl="2"/>
            <a:endParaRPr lang="en-US" sz="1200" dirty="0"/>
          </a:p>
        </p:txBody>
      </p:sp>
      <p:sp>
        <p:nvSpPr>
          <p:cNvPr id="5" name="Slide Number Placeholder 3">
            <a:extLst>
              <a:ext uri="{FF2B5EF4-FFF2-40B4-BE49-F238E27FC236}">
                <a16:creationId xmlns:a16="http://schemas.microsoft.com/office/drawing/2014/main" id="{B03449F6-F234-5E44-EC54-8C87B78ED845}"/>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34</a:t>
            </a:fld>
            <a:endParaRPr lang="en-US" dirty="0"/>
          </a:p>
        </p:txBody>
      </p:sp>
    </p:spTree>
    <p:extLst>
      <p:ext uri="{BB962C8B-B14F-4D97-AF65-F5344CB8AC3E}">
        <p14:creationId xmlns:p14="http://schemas.microsoft.com/office/powerpoint/2010/main" val="10471439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2447B-EB93-9B86-4A9C-06F05D6C861B}"/>
              </a:ext>
            </a:extLst>
          </p:cNvPr>
          <p:cNvSpPr>
            <a:spLocks noGrp="1"/>
          </p:cNvSpPr>
          <p:nvPr>
            <p:ph type="title"/>
          </p:nvPr>
        </p:nvSpPr>
        <p:spPr/>
        <p:txBody>
          <a:bodyPr/>
          <a:lstStyle/>
          <a:p>
            <a:r>
              <a:rPr lang="en-US" dirty="0"/>
              <a:t>Miscellaneous</a:t>
            </a:r>
          </a:p>
        </p:txBody>
      </p:sp>
      <p:sp>
        <p:nvSpPr>
          <p:cNvPr id="3" name="Content Placeholder 2">
            <a:extLst>
              <a:ext uri="{FF2B5EF4-FFF2-40B4-BE49-F238E27FC236}">
                <a16:creationId xmlns:a16="http://schemas.microsoft.com/office/drawing/2014/main" id="{94BC435D-378C-9465-2D7F-0A2005612EE6}"/>
              </a:ext>
            </a:extLst>
          </p:cNvPr>
          <p:cNvSpPr>
            <a:spLocks noGrp="1"/>
          </p:cNvSpPr>
          <p:nvPr>
            <p:ph idx="1"/>
          </p:nvPr>
        </p:nvSpPr>
        <p:spPr>
          <a:xfrm>
            <a:off x="838200" y="1597794"/>
            <a:ext cx="10515600" cy="5047555"/>
          </a:xfrm>
        </p:spPr>
        <p:txBody>
          <a:bodyPr>
            <a:normAutofit fontScale="77500" lnSpcReduction="20000"/>
          </a:bodyPr>
          <a:lstStyle/>
          <a:p>
            <a:r>
              <a:rPr lang="en-US" dirty="0"/>
              <a:t>Sec. 819. Extending the Pilot Program for Distribution Support and Services for Weapon System Contractors (S. 824)</a:t>
            </a:r>
          </a:p>
          <a:p>
            <a:pPr lvl="1"/>
            <a:r>
              <a:rPr lang="en-US" dirty="0"/>
              <a:t>Amends section 883 of the FY2017 NDAA by extending the sunset date for the pilot program from December 23, 2022, to December 23, 2023</a:t>
            </a:r>
          </a:p>
          <a:p>
            <a:pPr lvl="1"/>
            <a:r>
              <a:rPr lang="en-US" dirty="0"/>
              <a:t>The pilot program authorizes DoD to provide storage and distribution services support to contractors producing, modifying, maintaining, or repairing a weapon system</a:t>
            </a:r>
          </a:p>
          <a:p>
            <a:pPr marL="457200" lvl="1" indent="0">
              <a:buNone/>
            </a:pPr>
            <a:endParaRPr lang="en-US" dirty="0"/>
          </a:p>
          <a:p>
            <a:r>
              <a:rPr lang="en-US" dirty="0"/>
              <a:t>Sec. 884. Incorporating Controlled Unclassified Information (CUI) Guidance into Program Classification Guides and Program Protection Plans (S. 874)</a:t>
            </a:r>
          </a:p>
          <a:p>
            <a:pPr lvl="1"/>
            <a:r>
              <a:rPr lang="en-US" dirty="0"/>
              <a:t>Requires DoD to ensure that all program classification guides for classified programs, and program protection plans for unclassified programs, include guidance for marking CUI</a:t>
            </a:r>
          </a:p>
          <a:p>
            <a:pPr lvl="1"/>
            <a:r>
              <a:rPr lang="en-US" dirty="0"/>
              <a:t>Require DoD to establish a process to monitor progress and complete updates by January 1, 2029</a:t>
            </a:r>
          </a:p>
          <a:p>
            <a:pPr lvl="1"/>
            <a:r>
              <a:rPr lang="en-US" dirty="0">
                <a:solidFill>
                  <a:schemeClr val="accent1">
                    <a:lumMod val="75000"/>
                  </a:schemeClr>
                </a:solidFill>
              </a:rPr>
              <a:t>Joint Explanatory Statement </a:t>
            </a:r>
          </a:p>
          <a:p>
            <a:pPr lvl="2"/>
            <a:r>
              <a:rPr lang="en-US" dirty="0">
                <a:solidFill>
                  <a:schemeClr val="accent1">
                    <a:lumMod val="75000"/>
                  </a:schemeClr>
                </a:solidFill>
              </a:rPr>
              <a:t>Acknowledges that DoD’s </a:t>
            </a:r>
            <a:r>
              <a:rPr lang="en-US" i="1" dirty="0">
                <a:solidFill>
                  <a:schemeClr val="accent1">
                    <a:lumMod val="75000"/>
                  </a:schemeClr>
                </a:solidFill>
              </a:rPr>
              <a:t>“uneven application of CUI markings is particularly problematic for industry”</a:t>
            </a:r>
          </a:p>
          <a:p>
            <a:pPr lvl="2"/>
            <a:r>
              <a:rPr lang="en-US" dirty="0">
                <a:solidFill>
                  <a:schemeClr val="accent1">
                    <a:lumMod val="75000"/>
                  </a:schemeClr>
                </a:solidFill>
              </a:rPr>
              <a:t>Is concerned that ineffective training and oversight has led to </a:t>
            </a:r>
            <a:r>
              <a:rPr lang="en-US" i="1" dirty="0">
                <a:solidFill>
                  <a:schemeClr val="accent1">
                    <a:lumMod val="75000"/>
                  </a:schemeClr>
                </a:solidFill>
              </a:rPr>
              <a:t>“over-classification of entire documents and a lack of clear portion markings within documents”</a:t>
            </a:r>
          </a:p>
          <a:p>
            <a:pPr lvl="1"/>
            <a:r>
              <a:rPr lang="en-US" dirty="0"/>
              <a:t>Senate Committee Report. Requires the DoD IG to review CUI marking guidance, training, and oversight, and to provide a report to the defense committees by June 1, 2023</a:t>
            </a:r>
          </a:p>
          <a:p>
            <a:pPr lvl="1"/>
            <a:r>
              <a:rPr lang="en-US" dirty="0"/>
              <a:t>Appropriations Act – Directs DoD to review the current use of CUI to ensure proper application, and to brief the defense committees withing 30 days of enactment on the review</a:t>
            </a:r>
          </a:p>
          <a:p>
            <a:pPr lvl="1"/>
            <a:endParaRPr lang="en-US" dirty="0"/>
          </a:p>
          <a:p>
            <a:pPr lvl="1"/>
            <a:endParaRPr lang="en-US" dirty="0"/>
          </a:p>
          <a:p>
            <a:pPr lvl="1"/>
            <a:endParaRPr lang="en-US" dirty="0"/>
          </a:p>
        </p:txBody>
      </p:sp>
      <p:sp>
        <p:nvSpPr>
          <p:cNvPr id="5" name="Slide Number Placeholder 3">
            <a:extLst>
              <a:ext uri="{FF2B5EF4-FFF2-40B4-BE49-F238E27FC236}">
                <a16:creationId xmlns:a16="http://schemas.microsoft.com/office/drawing/2014/main" id="{D05AD2B1-50BC-C8B2-592C-32E3C9BB09DE}"/>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35</a:t>
            </a:fld>
            <a:endParaRPr lang="en-US" dirty="0"/>
          </a:p>
        </p:txBody>
      </p:sp>
    </p:spTree>
    <p:extLst>
      <p:ext uri="{BB962C8B-B14F-4D97-AF65-F5344CB8AC3E}">
        <p14:creationId xmlns:p14="http://schemas.microsoft.com/office/powerpoint/2010/main" val="426203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0"/>
                                  </p:iterate>
                                  <p:childTnLst>
                                    <p:set>
                                      <p:cBhvr override="childStyle">
                                        <p:cTn id="6" dur="indefinite"/>
                                        <p:tgtEl>
                                          <p:spTgt spid="3">
                                            <p:txEl>
                                              <p:pRg st="11" end="1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Miscellaneous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1229976" cy="5290990"/>
          </a:xfrm>
        </p:spPr>
        <p:txBody>
          <a:bodyPr>
            <a:normAutofit fontScale="85000" lnSpcReduction="20000"/>
          </a:bodyPr>
          <a:lstStyle/>
          <a:p>
            <a:r>
              <a:rPr lang="en-US" dirty="0"/>
              <a:t>Acquisition Workforce</a:t>
            </a:r>
          </a:p>
          <a:p>
            <a:pPr lvl="1"/>
            <a:r>
              <a:rPr lang="en-US" dirty="0"/>
              <a:t>Sec. 831. Key Experiences and Enhanced Pay Authority for Acquisition Workforce Excellence (H.R. 831)</a:t>
            </a:r>
          </a:p>
          <a:p>
            <a:pPr lvl="2"/>
            <a:r>
              <a:rPr lang="en-US" dirty="0"/>
              <a:t>Establishes rotation assignments for up to 250 members of the acquisition workforce through the public-private talent exchange	</a:t>
            </a:r>
          </a:p>
          <a:p>
            <a:pPr lvl="1"/>
            <a:r>
              <a:rPr lang="en-US" dirty="0"/>
              <a:t>Sec. 832. Defense Acquisition University Reforms (H.R. 832)</a:t>
            </a:r>
          </a:p>
          <a:p>
            <a:pPr lvl="1"/>
            <a:r>
              <a:rPr lang="en-US" dirty="0"/>
              <a:t>Sec. 834. Acquisition Workforce Training on Startup Businesses and Pilot Program (H.R. 835)</a:t>
            </a:r>
          </a:p>
          <a:p>
            <a:pPr lvl="2"/>
            <a:r>
              <a:rPr lang="en-US" dirty="0"/>
              <a:t>Requires DoD to establish a pilot program to test innovative approaches to negotiating and establishing IP and data rights in agreements with start-up businesses for the procurement of software and software embedded system</a:t>
            </a:r>
          </a:p>
          <a:p>
            <a:pPr lvl="2"/>
            <a:r>
              <a:rPr lang="en-US" dirty="0"/>
              <a:t>The pilot program authority expires 5 years from enactment</a:t>
            </a:r>
          </a:p>
          <a:p>
            <a:pPr lvl="1"/>
            <a:r>
              <a:rPr lang="en-US" dirty="0"/>
              <a:t>Sec. 835. DAU Curricula on Software and Cybersecurity Acquisitions (H.R. 843)</a:t>
            </a:r>
          </a:p>
          <a:p>
            <a:pPr marL="457200" lvl="1" indent="0">
              <a:buNone/>
            </a:pPr>
            <a:endParaRPr lang="en-US" dirty="0"/>
          </a:p>
          <a:p>
            <a:r>
              <a:rPr lang="en-US" dirty="0"/>
              <a:t> Division G-Title LXXI – Homeland Security Provisions </a:t>
            </a:r>
          </a:p>
          <a:p>
            <a:pPr lvl="1"/>
            <a:r>
              <a:rPr lang="en-US" dirty="0"/>
              <a:t>Sec. 7114. Preference for United States Industry</a:t>
            </a:r>
          </a:p>
          <a:p>
            <a:pPr lvl="1"/>
            <a:r>
              <a:rPr lang="en-US" dirty="0"/>
              <a:t>Sec. 7115. Establishing a Mentor-Protégé Program</a:t>
            </a:r>
          </a:p>
          <a:p>
            <a:pPr lvl="1"/>
            <a:r>
              <a:rPr lang="en-US" dirty="0"/>
              <a:t>Sec. 7124. Report on Cybersecurity Roles and Responsibilities of DHS</a:t>
            </a:r>
          </a:p>
          <a:p>
            <a:pPr lvl="2"/>
            <a:r>
              <a:rPr lang="en-US" dirty="0"/>
              <a:t>Requires DHS to submit a report to the Homeland Security committees within one year of enactment on the roles and responsibilities of DHS and its components in federal government responses to cyber incidents</a:t>
            </a:r>
            <a:r>
              <a:rPr lang="en-US" sz="2200" dirty="0"/>
              <a:t> </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5" name="Slide Number Placeholder 3">
            <a:extLst>
              <a:ext uri="{FF2B5EF4-FFF2-40B4-BE49-F238E27FC236}">
                <a16:creationId xmlns:a16="http://schemas.microsoft.com/office/drawing/2014/main" id="{69A3A1CA-5611-989B-CC7B-6C611C465CD6}"/>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36</a:t>
            </a:fld>
            <a:endParaRPr lang="en-US" dirty="0"/>
          </a:p>
        </p:txBody>
      </p:sp>
    </p:spTree>
    <p:extLst>
      <p:ext uri="{BB962C8B-B14F-4D97-AF65-F5344CB8AC3E}">
        <p14:creationId xmlns:p14="http://schemas.microsoft.com/office/powerpoint/2010/main" val="32818264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2447B-EB93-9B86-4A9C-06F05D6C861B}"/>
              </a:ext>
            </a:extLst>
          </p:cNvPr>
          <p:cNvSpPr>
            <a:spLocks noGrp="1"/>
          </p:cNvSpPr>
          <p:nvPr>
            <p:ph type="title"/>
          </p:nvPr>
        </p:nvSpPr>
        <p:spPr/>
        <p:txBody>
          <a:bodyPr/>
          <a:lstStyle/>
          <a:p>
            <a:r>
              <a:rPr lang="en-US" dirty="0"/>
              <a:t>Miscellaneous</a:t>
            </a:r>
          </a:p>
        </p:txBody>
      </p:sp>
      <p:sp>
        <p:nvSpPr>
          <p:cNvPr id="3" name="Content Placeholder 2">
            <a:extLst>
              <a:ext uri="{FF2B5EF4-FFF2-40B4-BE49-F238E27FC236}">
                <a16:creationId xmlns:a16="http://schemas.microsoft.com/office/drawing/2014/main" id="{94BC435D-378C-9465-2D7F-0A2005612EE6}"/>
              </a:ext>
            </a:extLst>
          </p:cNvPr>
          <p:cNvSpPr>
            <a:spLocks noGrp="1"/>
          </p:cNvSpPr>
          <p:nvPr>
            <p:ph idx="1"/>
          </p:nvPr>
        </p:nvSpPr>
        <p:spPr>
          <a:xfrm>
            <a:off x="838200" y="1588168"/>
            <a:ext cx="10515600" cy="5067813"/>
          </a:xfrm>
        </p:spPr>
        <p:txBody>
          <a:bodyPr>
            <a:normAutofit fontScale="92500" lnSpcReduction="10000"/>
          </a:bodyPr>
          <a:lstStyle/>
          <a:p>
            <a:r>
              <a:rPr lang="en-US" dirty="0"/>
              <a:t>Senate Committee Report. Assessing Commercial Sustainment Standards for Defense Applications </a:t>
            </a:r>
            <a:endParaRPr lang="en-US" i="1" dirty="0"/>
          </a:p>
          <a:p>
            <a:pPr lvl="1"/>
            <a:r>
              <a:rPr lang="en-US" dirty="0"/>
              <a:t>Requires DoD to brief the SASC by March 1, 2023, on the feasibility of adopting S-Series specifications for logistics</a:t>
            </a:r>
          </a:p>
          <a:p>
            <a:pPr lvl="1"/>
            <a:r>
              <a:rPr lang="en-US" i="1" dirty="0"/>
              <a:t>Background: </a:t>
            </a:r>
            <a:r>
              <a:rPr lang="en-US" dirty="0"/>
              <a:t>S-Series Integrated Product Support specifications provide for seamless passage of technical data (logistics, provisioning, technical publications, scheduled maintenance, and maintenance data feedback)</a:t>
            </a:r>
          </a:p>
          <a:p>
            <a:pPr marL="914400" lvl="2" indent="0">
              <a:buNone/>
            </a:pPr>
            <a:endParaRPr lang="en-US" dirty="0"/>
          </a:p>
          <a:p>
            <a:r>
              <a:rPr lang="en-US" dirty="0"/>
              <a:t>Senate Committee Report. Multi-Use Secure Compartmented Information Facility </a:t>
            </a:r>
            <a:endParaRPr lang="en-US" i="1" dirty="0"/>
          </a:p>
          <a:p>
            <a:pPr lvl="1"/>
            <a:r>
              <a:rPr lang="en-US" dirty="0"/>
              <a:t>The committee believes that </a:t>
            </a:r>
            <a:r>
              <a:rPr lang="en-US" i="1" dirty="0">
                <a:solidFill>
                  <a:schemeClr val="accent1">
                    <a:lumMod val="75000"/>
                  </a:schemeClr>
                </a:solidFill>
              </a:rPr>
              <a:t>“access to classified spaces is a barrier-to-entry for small businesses and nontraditional vendors”</a:t>
            </a:r>
          </a:p>
          <a:p>
            <a:pPr lvl="1"/>
            <a:r>
              <a:rPr lang="en-US" dirty="0"/>
              <a:t>Directs DoD to work with industry to create affordable SCIF spaces in key locations  to help more companies work with DoD and to lower costs for current contractors</a:t>
            </a:r>
          </a:p>
          <a:p>
            <a:pPr lvl="1"/>
            <a:r>
              <a:rPr lang="en-US" dirty="0"/>
              <a:t>Requires DoD to brief the armed services committees by February 1, 2023, and for GAO to recommend ways to improve DoD policies regarding multi-SCIF use</a:t>
            </a:r>
          </a:p>
          <a:p>
            <a:pPr lvl="1"/>
            <a:endParaRPr lang="en-US" dirty="0"/>
          </a:p>
          <a:p>
            <a:endParaRPr lang="en-US" dirty="0"/>
          </a:p>
          <a:p>
            <a:pPr lvl="2"/>
            <a:endParaRPr lang="en-US" dirty="0"/>
          </a:p>
        </p:txBody>
      </p:sp>
      <p:sp>
        <p:nvSpPr>
          <p:cNvPr id="5" name="Slide Number Placeholder 3">
            <a:extLst>
              <a:ext uri="{FF2B5EF4-FFF2-40B4-BE49-F238E27FC236}">
                <a16:creationId xmlns:a16="http://schemas.microsoft.com/office/drawing/2014/main" id="{E91ADBF8-371F-5A3C-2767-1E8133E62F59}"/>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37</a:t>
            </a:fld>
            <a:endParaRPr lang="en-US" dirty="0"/>
          </a:p>
        </p:txBody>
      </p:sp>
    </p:spTree>
    <p:extLst>
      <p:ext uri="{BB962C8B-B14F-4D97-AF65-F5344CB8AC3E}">
        <p14:creationId xmlns:p14="http://schemas.microsoft.com/office/powerpoint/2010/main" val="6870594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Miscellaneous – Provisions Not Adopted</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1229976" cy="5290990"/>
          </a:xfrm>
        </p:spPr>
        <p:txBody>
          <a:bodyPr>
            <a:normAutofit/>
          </a:bodyPr>
          <a:lstStyle/>
          <a:p>
            <a:r>
              <a:rPr lang="en-US" dirty="0"/>
              <a:t>DIVISION G—HOMELAND SECURITY</a:t>
            </a:r>
          </a:p>
          <a:p>
            <a:pPr lvl="1"/>
            <a:r>
              <a:rPr lang="en-US" dirty="0"/>
              <a:t>Sec. 6722. DHS Software Supply Chain Risk Management (SBOMs)</a:t>
            </a:r>
          </a:p>
          <a:p>
            <a:pPr lvl="2"/>
            <a:r>
              <a:rPr lang="en-US" dirty="0"/>
              <a:t>Would have required contractors responding to a solicitation to include a planned bill of materials (SBOM), and upon request of the contracting officer, the SBOM for any already acquired software provided by the contractor</a:t>
            </a:r>
          </a:p>
          <a:p>
            <a:pPr lvl="1"/>
            <a:r>
              <a:rPr lang="en-US" dirty="0"/>
              <a:t>Sec. 6726. DHS Acquisition Review Board</a:t>
            </a:r>
          </a:p>
          <a:p>
            <a:pPr lvl="1"/>
            <a:r>
              <a:rPr lang="en-US" dirty="0"/>
              <a:t>Sec. 6728. Unmanned Aerial Security</a:t>
            </a:r>
          </a:p>
          <a:p>
            <a:r>
              <a:rPr lang="en-US" dirty="0"/>
              <a:t>Division K—Coast Guard Authorization Act</a:t>
            </a:r>
          </a:p>
          <a:p>
            <a:pPr lvl="1"/>
            <a:r>
              <a:rPr lang="en-US" dirty="0"/>
              <a:t>Sec. 11210. Acquisition Life-Cycle Cost Estimates</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5" name="Slide Number Placeholder 3">
            <a:extLst>
              <a:ext uri="{FF2B5EF4-FFF2-40B4-BE49-F238E27FC236}">
                <a16:creationId xmlns:a16="http://schemas.microsoft.com/office/drawing/2014/main" id="{E1D995D5-3B8B-4439-1A15-12F2D18E0244}"/>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38</a:t>
            </a:fld>
            <a:endParaRPr lang="en-US" dirty="0"/>
          </a:p>
        </p:txBody>
      </p:sp>
    </p:spTree>
    <p:extLst>
      <p:ext uri="{BB962C8B-B14F-4D97-AF65-F5344CB8AC3E}">
        <p14:creationId xmlns:p14="http://schemas.microsoft.com/office/powerpoint/2010/main" val="31193729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2447B-EB93-9B86-4A9C-06F05D6C861B}"/>
              </a:ext>
            </a:extLst>
          </p:cNvPr>
          <p:cNvSpPr>
            <a:spLocks noGrp="1"/>
          </p:cNvSpPr>
          <p:nvPr>
            <p:ph type="title"/>
          </p:nvPr>
        </p:nvSpPr>
        <p:spPr>
          <a:xfrm>
            <a:off x="838199" y="365125"/>
            <a:ext cx="11029750" cy="1325563"/>
          </a:xfrm>
        </p:spPr>
        <p:txBody>
          <a:bodyPr/>
          <a:lstStyle/>
          <a:p>
            <a:r>
              <a:rPr lang="en-US" dirty="0"/>
              <a:t>Management Reform – And Using Data</a:t>
            </a:r>
          </a:p>
        </p:txBody>
      </p:sp>
      <p:sp>
        <p:nvSpPr>
          <p:cNvPr id="3" name="Content Placeholder 2">
            <a:extLst>
              <a:ext uri="{FF2B5EF4-FFF2-40B4-BE49-F238E27FC236}">
                <a16:creationId xmlns:a16="http://schemas.microsoft.com/office/drawing/2014/main" id="{94BC435D-378C-9465-2D7F-0A2005612EE6}"/>
              </a:ext>
            </a:extLst>
          </p:cNvPr>
          <p:cNvSpPr>
            <a:spLocks noGrp="1"/>
          </p:cNvSpPr>
          <p:nvPr>
            <p:ph idx="1"/>
          </p:nvPr>
        </p:nvSpPr>
        <p:spPr>
          <a:xfrm>
            <a:off x="838200" y="1690688"/>
            <a:ext cx="10515600" cy="5018120"/>
          </a:xfrm>
        </p:spPr>
        <p:txBody>
          <a:bodyPr>
            <a:normAutofit fontScale="62500" lnSpcReduction="20000"/>
          </a:bodyPr>
          <a:lstStyle/>
          <a:p>
            <a:r>
              <a:rPr lang="en-US" dirty="0"/>
              <a:t>Sec. 911. Updates to Management Reform Framework (H.R. 913)</a:t>
            </a:r>
          </a:p>
          <a:p>
            <a:pPr lvl="1"/>
            <a:r>
              <a:rPr lang="en-US" dirty="0"/>
              <a:t>House committee report – “</a:t>
            </a:r>
            <a:r>
              <a:rPr lang="en-US" i="1" dirty="0"/>
              <a:t>The committee is concerned that management reform within the Department is not as high a priority as it should be”</a:t>
            </a:r>
          </a:p>
          <a:p>
            <a:pPr lvl="1"/>
            <a:endParaRPr lang="en-US" dirty="0"/>
          </a:p>
          <a:p>
            <a:r>
              <a:rPr lang="en-US" dirty="0"/>
              <a:t>Sec. 916. Strategic Management Dashboard Demonstration (H.R. 914)</a:t>
            </a:r>
          </a:p>
          <a:p>
            <a:pPr lvl="1"/>
            <a:endParaRPr lang="en-US" i="1" dirty="0"/>
          </a:p>
          <a:p>
            <a:r>
              <a:rPr lang="en-US" dirty="0"/>
              <a:t>Sec. 1513. Establishing Projects for Data Management, AI, and Digital Solutions (S. 1622)</a:t>
            </a:r>
          </a:p>
          <a:p>
            <a:pPr lvl="1"/>
            <a:r>
              <a:rPr lang="en-US" dirty="0"/>
              <a:t>Requires DoD to establish enterprise projects for data management, AI, and digital solutions to support business efficiency and warfighting capabilities intended to accelerate decision-making</a:t>
            </a:r>
          </a:p>
          <a:p>
            <a:pPr lvl="1"/>
            <a:r>
              <a:rPr lang="en-US" dirty="0"/>
              <a:t>Requires annual reports to the defense committees starting within 180 days of enactment and lasting through 2025</a:t>
            </a:r>
            <a:endParaRPr lang="en-US" i="1" dirty="0"/>
          </a:p>
          <a:p>
            <a:pPr lvl="1"/>
            <a:endParaRPr lang="en-US" dirty="0"/>
          </a:p>
          <a:p>
            <a:r>
              <a:rPr lang="en-US" dirty="0"/>
              <a:t>Sect. 1552. Demonstration Program for Cyber and IT Budget Data Analytics (S. 1630)</a:t>
            </a:r>
          </a:p>
          <a:p>
            <a:pPr lvl="1"/>
            <a:r>
              <a:rPr lang="en-US" dirty="0"/>
              <a:t>Requires DoD, by February 1, 2024, to complete a pilot program to demonstrate the application of data analytics to the FY2024 cyber and IT budget data of a military department </a:t>
            </a:r>
          </a:p>
          <a:p>
            <a:pPr lvl="1"/>
            <a:r>
              <a:rPr lang="en-US" dirty="0"/>
              <a:t>Requires the CIO to brief the defense committees within 120 days of enactment on the status of the program, with a final briefing by March 1, 2024</a:t>
            </a:r>
          </a:p>
          <a:p>
            <a:pPr lvl="1"/>
            <a:endParaRPr lang="en-US" dirty="0"/>
          </a:p>
          <a:p>
            <a:r>
              <a:rPr lang="en-US" dirty="0"/>
              <a:t>Joint Explanatory Statement – Modernizing Defense Supply Chain Management </a:t>
            </a:r>
          </a:p>
          <a:p>
            <a:pPr lvl="1"/>
            <a:r>
              <a:rPr lang="en-US" i="1" dirty="0">
                <a:solidFill>
                  <a:schemeClr val="accent1">
                    <a:lumMod val="75000"/>
                  </a:schemeClr>
                </a:solidFill>
              </a:rPr>
              <a:t>“to meet the unique needs of the Department of Defense regarding continuity of supply chain management in both garrison and deployed or austere environments, the Department must prioritize digital supply chain management solutions that use durable devices and technologies designed to operate in remote regions with limited network connectivity”</a:t>
            </a:r>
          </a:p>
        </p:txBody>
      </p:sp>
      <p:sp>
        <p:nvSpPr>
          <p:cNvPr id="5" name="Slide Number Placeholder 3">
            <a:extLst>
              <a:ext uri="{FF2B5EF4-FFF2-40B4-BE49-F238E27FC236}">
                <a16:creationId xmlns:a16="http://schemas.microsoft.com/office/drawing/2014/main" id="{9E0EEE63-C5B1-8C8D-5FDE-029B3D0F1E7B}"/>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39</a:t>
            </a:fld>
            <a:endParaRPr lang="en-US" dirty="0"/>
          </a:p>
        </p:txBody>
      </p:sp>
    </p:spTree>
    <p:extLst>
      <p:ext uri="{BB962C8B-B14F-4D97-AF65-F5344CB8AC3E}">
        <p14:creationId xmlns:p14="http://schemas.microsoft.com/office/powerpoint/2010/main" val="2292106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F0D89398-410A-438B-A911-B0C42C6423E0}"/>
              </a:ext>
            </a:extLst>
          </p:cNvPr>
          <p:cNvSpPr>
            <a:spLocks noGrp="1"/>
          </p:cNvSpPr>
          <p:nvPr>
            <p:ph type="title"/>
          </p:nvPr>
        </p:nvSpPr>
        <p:spPr/>
        <p:txBody>
          <a:bodyPr>
            <a:normAutofit/>
          </a:bodyPr>
          <a:lstStyle/>
          <a:p>
            <a:r>
              <a:rPr lang="en-US" dirty="0"/>
              <a:t>FY22 NDAA Observations</a:t>
            </a:r>
          </a:p>
        </p:txBody>
      </p:sp>
      <p:sp>
        <p:nvSpPr>
          <p:cNvPr id="3" name="Content Placeholder 2">
            <a:extLst>
              <a:ext uri="{FF2B5EF4-FFF2-40B4-BE49-F238E27FC236}">
                <a16:creationId xmlns:a16="http://schemas.microsoft.com/office/drawing/2014/main" id="{FB3CE848-0098-4623-867E-28EE80DFB7DA}"/>
              </a:ext>
            </a:extLst>
          </p:cNvPr>
          <p:cNvSpPr>
            <a:spLocks noGrp="1"/>
          </p:cNvSpPr>
          <p:nvPr>
            <p:ph sz="half" idx="1"/>
          </p:nvPr>
        </p:nvSpPr>
        <p:spPr>
          <a:xfrm>
            <a:off x="838199" y="1457610"/>
            <a:ext cx="10610461" cy="4351338"/>
          </a:xfrm>
        </p:spPr>
        <p:txBody>
          <a:bodyPr>
            <a:normAutofit/>
          </a:bodyPr>
          <a:lstStyle/>
          <a:p>
            <a:r>
              <a:rPr lang="en-US" dirty="0"/>
              <a:t>Progressive Priorities Dropped</a:t>
            </a:r>
          </a:p>
          <a:p>
            <a:r>
              <a:rPr lang="en-US" dirty="0"/>
              <a:t>Shifting to Buy Allies </a:t>
            </a:r>
          </a:p>
          <a:p>
            <a:r>
              <a:rPr lang="en-US" dirty="0"/>
              <a:t>Drove the Appropriations Debate</a:t>
            </a:r>
          </a:p>
          <a:p>
            <a:endParaRPr lang="en-US" dirty="0"/>
          </a:p>
          <a:p>
            <a:endParaRPr lang="en-US" dirty="0">
              <a:highlight>
                <a:srgbClr val="FFFF00"/>
              </a:highlight>
            </a:endParaRPr>
          </a:p>
        </p:txBody>
      </p:sp>
      <p:sp>
        <p:nvSpPr>
          <p:cNvPr id="4" name="TextBox 3">
            <a:extLst>
              <a:ext uri="{FF2B5EF4-FFF2-40B4-BE49-F238E27FC236}">
                <a16:creationId xmlns:a16="http://schemas.microsoft.com/office/drawing/2014/main" id="{70DDEDA0-47A0-40FD-BC6F-9CF124755B55}"/>
              </a:ext>
            </a:extLst>
          </p:cNvPr>
          <p:cNvSpPr txBox="1"/>
          <p:nvPr/>
        </p:nvSpPr>
        <p:spPr>
          <a:xfrm>
            <a:off x="2252663" y="4688627"/>
            <a:ext cx="7512323" cy="523220"/>
          </a:xfrm>
          <a:prstGeom prst="rect">
            <a:avLst/>
          </a:prstGeom>
          <a:solidFill>
            <a:schemeClr val="accent1">
              <a:lumMod val="50000"/>
            </a:schemeClr>
          </a:solidFill>
          <a:ln>
            <a:solidFill>
              <a:schemeClr val="tx1"/>
            </a:solidFill>
          </a:ln>
        </p:spPr>
        <p:txBody>
          <a:bodyPr wrap="square" rtlCol="0">
            <a:spAutoFit/>
          </a:bodyPr>
          <a:lstStyle>
            <a:defPPr>
              <a:defRPr lang="en-US"/>
            </a:defPPr>
            <a:lvl1pPr algn="ctr">
              <a:defRPr sz="2800" b="1">
                <a:solidFill>
                  <a:schemeClr val="bg1">
                    <a:lumMod val="95000"/>
                  </a:schemeClr>
                </a:solidFill>
              </a:defRPr>
            </a:lvl1pPr>
          </a:lstStyle>
          <a:p>
            <a:r>
              <a:rPr lang="en-US" dirty="0"/>
              <a:t>This Administration </a:t>
            </a:r>
            <a:r>
              <a:rPr lang="en-US" i="1" dirty="0"/>
              <a:t>Does Not </a:t>
            </a:r>
            <a:r>
              <a:rPr lang="en-US" dirty="0"/>
              <a:t>Wait For Congress</a:t>
            </a:r>
          </a:p>
        </p:txBody>
      </p:sp>
      <p:sp>
        <p:nvSpPr>
          <p:cNvPr id="5" name="Slide Number Placeholder 3">
            <a:extLst>
              <a:ext uri="{FF2B5EF4-FFF2-40B4-BE49-F238E27FC236}">
                <a16:creationId xmlns:a16="http://schemas.microsoft.com/office/drawing/2014/main" id="{46401C4E-8D49-9A0C-39E2-A2E601DE017E}"/>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4</a:t>
            </a:fld>
            <a:endParaRPr lang="en-US" dirty="0"/>
          </a:p>
        </p:txBody>
      </p:sp>
    </p:spTree>
    <p:extLst>
      <p:ext uri="{BB962C8B-B14F-4D97-AF65-F5344CB8AC3E}">
        <p14:creationId xmlns:p14="http://schemas.microsoft.com/office/powerpoint/2010/main" val="3093962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C757B-6BE9-4A39-9263-C1FF91E2B57E}"/>
              </a:ext>
            </a:extLst>
          </p:cNvPr>
          <p:cNvSpPr>
            <a:spLocks noGrp="1"/>
          </p:cNvSpPr>
          <p:nvPr>
            <p:ph type="title"/>
          </p:nvPr>
        </p:nvSpPr>
        <p:spPr/>
        <p:txBody>
          <a:bodyPr vert="horz" lIns="91440" tIns="45720" rIns="91440" bIns="45720" rtlCol="0" anchor="ctr">
            <a:normAutofit/>
          </a:bodyPr>
          <a:lstStyle/>
          <a:p>
            <a:r>
              <a:rPr lang="en-US" dirty="0"/>
              <a:t>What Will the </a:t>
            </a:r>
            <a:r>
              <a:rPr lang="en-US"/>
              <a:t>FY 2024 </a:t>
            </a:r>
            <a:r>
              <a:rPr lang="en-US" dirty="0"/>
              <a:t>NDAA Look Like?</a:t>
            </a:r>
          </a:p>
        </p:txBody>
      </p:sp>
      <p:sp>
        <p:nvSpPr>
          <p:cNvPr id="3" name="Content Placeholder 2">
            <a:extLst>
              <a:ext uri="{FF2B5EF4-FFF2-40B4-BE49-F238E27FC236}">
                <a16:creationId xmlns:a16="http://schemas.microsoft.com/office/drawing/2014/main" id="{D410EF88-7629-44BB-9AAF-FC0E17D62EC7}"/>
              </a:ext>
            </a:extLst>
          </p:cNvPr>
          <p:cNvSpPr>
            <a:spLocks noGrp="1"/>
          </p:cNvSpPr>
          <p:nvPr>
            <p:ph idx="1"/>
          </p:nvPr>
        </p:nvSpPr>
        <p:spPr>
          <a:xfrm>
            <a:off x="838200" y="1909300"/>
            <a:ext cx="10515600" cy="4599372"/>
          </a:xfrm>
        </p:spPr>
        <p:txBody>
          <a:bodyPr>
            <a:normAutofit lnSpcReduction="10000"/>
          </a:bodyPr>
          <a:lstStyle/>
          <a:p>
            <a:pPr marL="0" indent="0" algn="ctr">
              <a:buNone/>
            </a:pPr>
            <a:r>
              <a:rPr lang="en-US" sz="6000" dirty="0"/>
              <a:t>China</a:t>
            </a:r>
          </a:p>
          <a:p>
            <a:pPr marL="0" indent="0" algn="ctr">
              <a:buNone/>
            </a:pPr>
            <a:r>
              <a:rPr lang="en-US" sz="6000" dirty="0"/>
              <a:t>Cybersecurity </a:t>
            </a:r>
            <a:r>
              <a:rPr lang="en-US" sz="6000" dirty="0">
                <a:solidFill>
                  <a:schemeClr val="accent1">
                    <a:lumMod val="75000"/>
                  </a:schemeClr>
                </a:solidFill>
              </a:rPr>
              <a:t>(SBOMs?)</a:t>
            </a:r>
          </a:p>
          <a:p>
            <a:pPr marL="0" indent="0" algn="ctr">
              <a:buNone/>
            </a:pPr>
            <a:r>
              <a:rPr lang="en-US" sz="6000" dirty="0"/>
              <a:t>Supply Chain</a:t>
            </a:r>
          </a:p>
          <a:p>
            <a:pPr marL="0" indent="0" algn="ctr">
              <a:buNone/>
            </a:pPr>
            <a:r>
              <a:rPr lang="en-US" sz="6000" dirty="0">
                <a:solidFill>
                  <a:schemeClr val="accent1">
                    <a:lumMod val="75000"/>
                  </a:schemeClr>
                </a:solidFill>
              </a:rPr>
              <a:t>Software Procurement? </a:t>
            </a:r>
          </a:p>
          <a:p>
            <a:pPr marL="0" indent="0" algn="ctr">
              <a:buNone/>
            </a:pPr>
            <a:r>
              <a:rPr lang="en-US" sz="6000" dirty="0">
                <a:solidFill>
                  <a:schemeClr val="accent1">
                    <a:lumMod val="75000"/>
                  </a:schemeClr>
                </a:solidFill>
              </a:rPr>
              <a:t>ITAR and FMS?</a:t>
            </a:r>
          </a:p>
          <a:p>
            <a:pPr marL="0" indent="0" algn="ctr">
              <a:buNone/>
            </a:pPr>
            <a:endParaRPr lang="en-US" sz="6000" dirty="0"/>
          </a:p>
          <a:p>
            <a:endParaRPr lang="en-US" dirty="0"/>
          </a:p>
        </p:txBody>
      </p:sp>
      <p:sp>
        <p:nvSpPr>
          <p:cNvPr id="5" name="Slide Number Placeholder 3">
            <a:extLst>
              <a:ext uri="{FF2B5EF4-FFF2-40B4-BE49-F238E27FC236}">
                <a16:creationId xmlns:a16="http://schemas.microsoft.com/office/drawing/2014/main" id="{486C175D-BA84-B0ED-EF9A-A42113D4BA5B}"/>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40</a:t>
            </a:fld>
            <a:endParaRPr lang="en-US" dirty="0"/>
          </a:p>
        </p:txBody>
      </p:sp>
    </p:spTree>
    <p:extLst>
      <p:ext uri="{BB962C8B-B14F-4D97-AF65-F5344CB8AC3E}">
        <p14:creationId xmlns:p14="http://schemas.microsoft.com/office/powerpoint/2010/main" val="1443495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A6ABA457-9F65-4E86-8D0F-5814385E8EA6}"/>
              </a:ext>
            </a:extLst>
          </p:cNvPr>
          <p:cNvSpPr txBox="1"/>
          <p:nvPr/>
        </p:nvSpPr>
        <p:spPr>
          <a:xfrm>
            <a:off x="4309929" y="880052"/>
            <a:ext cx="2401368" cy="646331"/>
          </a:xfrm>
          <a:prstGeom prst="rect">
            <a:avLst/>
          </a:prstGeom>
          <a:noFill/>
        </p:spPr>
        <p:txBody>
          <a:bodyPr wrap="square" rtlCol="0">
            <a:spAutoFit/>
          </a:bodyPr>
          <a:lstStyle/>
          <a:p>
            <a:pPr algn="ctr"/>
            <a:r>
              <a:rPr lang="en-US" dirty="0"/>
              <a:t> </a:t>
            </a:r>
          </a:p>
          <a:p>
            <a:pPr algn="ctr"/>
            <a:endParaRPr lang="en-US" dirty="0"/>
          </a:p>
        </p:txBody>
      </p:sp>
      <p:sp>
        <p:nvSpPr>
          <p:cNvPr id="2" name="TextBox 1">
            <a:extLst>
              <a:ext uri="{FF2B5EF4-FFF2-40B4-BE49-F238E27FC236}">
                <a16:creationId xmlns:a16="http://schemas.microsoft.com/office/drawing/2014/main" id="{45E9AFA9-8530-4706-AF97-699F2DF6ED87}"/>
              </a:ext>
            </a:extLst>
          </p:cNvPr>
          <p:cNvSpPr txBox="1"/>
          <p:nvPr/>
        </p:nvSpPr>
        <p:spPr>
          <a:xfrm>
            <a:off x="2706029" y="1526383"/>
            <a:ext cx="6779941" cy="523220"/>
          </a:xfrm>
          <a:prstGeom prst="rect">
            <a:avLst/>
          </a:prstGeom>
          <a:noFill/>
        </p:spPr>
        <p:txBody>
          <a:bodyPr wrap="square" rtlCol="0">
            <a:spAutoFit/>
          </a:bodyPr>
          <a:lstStyle/>
          <a:p>
            <a:pPr algn="ctr"/>
            <a:r>
              <a:rPr lang="en-US" sz="2800" b="1" dirty="0">
                <a:solidFill>
                  <a:srgbClr val="0070C0"/>
                </a:solidFill>
                <a:latin typeface="Arial"/>
                <a:cs typeface="Times New Roman" panose="02020603050405020304" pitchFamily="18" charset="0"/>
              </a:rPr>
              <a:t>China</a:t>
            </a:r>
          </a:p>
        </p:txBody>
      </p:sp>
      <p:pic>
        <p:nvPicPr>
          <p:cNvPr id="5" name="Picture 4" descr="Map&#10;&#10;Description automatically generated">
            <a:extLst>
              <a:ext uri="{FF2B5EF4-FFF2-40B4-BE49-F238E27FC236}">
                <a16:creationId xmlns:a16="http://schemas.microsoft.com/office/drawing/2014/main" id="{25228942-4408-3474-B6FA-C57183CFF6A4}"/>
              </a:ext>
            </a:extLst>
          </p:cNvPr>
          <p:cNvPicPr>
            <a:picLocks noChangeAspect="1"/>
          </p:cNvPicPr>
          <p:nvPr/>
        </p:nvPicPr>
        <p:blipFill rotWithShape="1">
          <a:blip r:embed="rId3">
            <a:extLst>
              <a:ext uri="{28A0092B-C50C-407E-A947-70E740481C1C}">
                <a14:useLocalDpi xmlns:a14="http://schemas.microsoft.com/office/drawing/2010/main" val="0"/>
              </a:ext>
            </a:extLst>
          </a:blip>
          <a:srcRect l="8497" t="413" r="4368" b="4848"/>
          <a:stretch/>
        </p:blipFill>
        <p:spPr>
          <a:xfrm>
            <a:off x="3564835" y="34383"/>
            <a:ext cx="5314122" cy="4594985"/>
          </a:xfrm>
          <a:prstGeom prst="rect">
            <a:avLst/>
          </a:prstGeom>
        </p:spPr>
      </p:pic>
      <p:sp>
        <p:nvSpPr>
          <p:cNvPr id="6" name="TextBox 5">
            <a:extLst>
              <a:ext uri="{FF2B5EF4-FFF2-40B4-BE49-F238E27FC236}">
                <a16:creationId xmlns:a16="http://schemas.microsoft.com/office/drawing/2014/main" id="{BA7A5946-8245-53AE-B1B4-BC258FA462EB}"/>
              </a:ext>
            </a:extLst>
          </p:cNvPr>
          <p:cNvSpPr txBox="1"/>
          <p:nvPr/>
        </p:nvSpPr>
        <p:spPr>
          <a:xfrm>
            <a:off x="7659757" y="4231803"/>
            <a:ext cx="1510747" cy="369332"/>
          </a:xfrm>
          <a:prstGeom prst="rect">
            <a:avLst/>
          </a:prstGeom>
          <a:solidFill>
            <a:schemeClr val="bg1"/>
          </a:solidFill>
        </p:spPr>
        <p:txBody>
          <a:bodyPr wrap="square" rtlCol="0">
            <a:spAutoFit/>
          </a:bodyPr>
          <a:lstStyle/>
          <a:p>
            <a:endParaRPr lang="en-US" dirty="0"/>
          </a:p>
        </p:txBody>
      </p:sp>
      <p:sp>
        <p:nvSpPr>
          <p:cNvPr id="7" name="TextBox 6">
            <a:extLst>
              <a:ext uri="{FF2B5EF4-FFF2-40B4-BE49-F238E27FC236}">
                <a16:creationId xmlns:a16="http://schemas.microsoft.com/office/drawing/2014/main" id="{34F9A622-202C-51BC-8BAB-89D782BD217B}"/>
              </a:ext>
            </a:extLst>
          </p:cNvPr>
          <p:cNvSpPr txBox="1"/>
          <p:nvPr/>
        </p:nvSpPr>
        <p:spPr>
          <a:xfrm>
            <a:off x="8441634" y="3279993"/>
            <a:ext cx="1720195" cy="523220"/>
          </a:xfrm>
          <a:prstGeom prst="rect">
            <a:avLst/>
          </a:prstGeom>
          <a:solidFill>
            <a:schemeClr val="bg1"/>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11C55291-0BC0-CC36-2148-A7B7ED194743}"/>
              </a:ext>
            </a:extLst>
          </p:cNvPr>
          <p:cNvSpPr txBox="1"/>
          <p:nvPr/>
        </p:nvSpPr>
        <p:spPr>
          <a:xfrm>
            <a:off x="4876800" y="2280077"/>
            <a:ext cx="2690191" cy="769441"/>
          </a:xfrm>
          <a:prstGeom prst="rect">
            <a:avLst/>
          </a:prstGeom>
          <a:noFill/>
        </p:spPr>
        <p:txBody>
          <a:bodyPr wrap="square" rtlCol="0">
            <a:spAutoFit/>
          </a:bodyPr>
          <a:lstStyle/>
          <a:p>
            <a:pPr algn="ctr"/>
            <a:r>
              <a:rPr lang="en-US" sz="4400" b="1" i="1" dirty="0">
                <a:solidFill>
                  <a:srgbClr val="0070C0"/>
                </a:solidFill>
                <a:latin typeface="Arial"/>
                <a:cs typeface="Times New Roman" panose="02020603050405020304" pitchFamily="18" charset="0"/>
              </a:rPr>
              <a:t>China</a:t>
            </a:r>
          </a:p>
        </p:txBody>
      </p:sp>
      <p:sp>
        <p:nvSpPr>
          <p:cNvPr id="3" name="TextBox 2">
            <a:extLst>
              <a:ext uri="{FF2B5EF4-FFF2-40B4-BE49-F238E27FC236}">
                <a16:creationId xmlns:a16="http://schemas.microsoft.com/office/drawing/2014/main" id="{408D2E78-0F9B-ECE8-6FDC-428578C6DD19}"/>
              </a:ext>
            </a:extLst>
          </p:cNvPr>
          <p:cNvSpPr txBox="1"/>
          <p:nvPr/>
        </p:nvSpPr>
        <p:spPr>
          <a:xfrm>
            <a:off x="1085588" y="5134420"/>
            <a:ext cx="10020821" cy="523220"/>
          </a:xfrm>
          <a:prstGeom prst="rect">
            <a:avLst/>
          </a:prstGeom>
          <a:noFill/>
        </p:spPr>
        <p:txBody>
          <a:bodyPr wrap="square" rtlCol="0">
            <a:spAutoFit/>
          </a:bodyPr>
          <a:lstStyle/>
          <a:p>
            <a:pPr algn="ctr"/>
            <a:r>
              <a:rPr lang="en-US" sz="2800" b="1" i="1" dirty="0">
                <a:solidFill>
                  <a:srgbClr val="0070C0"/>
                </a:solidFill>
                <a:latin typeface="Arial"/>
                <a:cs typeface="Times New Roman" panose="02020603050405020304" pitchFamily="18" charset="0"/>
              </a:rPr>
              <a:t>It is not just about security….It is about decoupling</a:t>
            </a:r>
          </a:p>
        </p:txBody>
      </p:sp>
      <p:sp>
        <p:nvSpPr>
          <p:cNvPr id="10" name="Slide Number Placeholder 3">
            <a:extLst>
              <a:ext uri="{FF2B5EF4-FFF2-40B4-BE49-F238E27FC236}">
                <a16:creationId xmlns:a16="http://schemas.microsoft.com/office/drawing/2014/main" id="{403B205F-C3ED-B658-DA9D-A8BEE66F1959}"/>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41</a:t>
            </a:fld>
            <a:endParaRPr lang="en-US" dirty="0"/>
          </a:p>
        </p:txBody>
      </p:sp>
    </p:spTree>
    <p:extLst>
      <p:ext uri="{BB962C8B-B14F-4D97-AF65-F5344CB8AC3E}">
        <p14:creationId xmlns:p14="http://schemas.microsoft.com/office/powerpoint/2010/main" val="16756384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A6ABA457-9F65-4E86-8D0F-5814385E8EA6}"/>
              </a:ext>
            </a:extLst>
          </p:cNvPr>
          <p:cNvSpPr txBox="1"/>
          <p:nvPr/>
        </p:nvSpPr>
        <p:spPr>
          <a:xfrm>
            <a:off x="4309929" y="1869606"/>
            <a:ext cx="2401368" cy="646331"/>
          </a:xfrm>
          <a:prstGeom prst="rect">
            <a:avLst/>
          </a:prstGeom>
          <a:noFill/>
        </p:spPr>
        <p:txBody>
          <a:bodyPr wrap="square" rtlCol="0">
            <a:spAutoFit/>
          </a:bodyPr>
          <a:lstStyle/>
          <a:p>
            <a:pPr algn="ctr"/>
            <a:r>
              <a:rPr lang="en-US" dirty="0"/>
              <a:t> </a:t>
            </a:r>
          </a:p>
          <a:p>
            <a:pPr algn="ctr"/>
            <a:endParaRPr lang="en-US" dirty="0"/>
          </a:p>
        </p:txBody>
      </p:sp>
      <p:sp>
        <p:nvSpPr>
          <p:cNvPr id="2" name="TextBox 1">
            <a:extLst>
              <a:ext uri="{FF2B5EF4-FFF2-40B4-BE49-F238E27FC236}">
                <a16:creationId xmlns:a16="http://schemas.microsoft.com/office/drawing/2014/main" id="{45E9AFA9-8530-4706-AF97-699F2DF6ED87}"/>
              </a:ext>
            </a:extLst>
          </p:cNvPr>
          <p:cNvSpPr txBox="1"/>
          <p:nvPr/>
        </p:nvSpPr>
        <p:spPr>
          <a:xfrm>
            <a:off x="838200" y="1690688"/>
            <a:ext cx="9721241" cy="3970318"/>
          </a:xfrm>
          <a:prstGeom prst="rect">
            <a:avLst/>
          </a:prstGeom>
          <a:noFill/>
        </p:spPr>
        <p:txBody>
          <a:bodyPr wrap="square" rtlCol="0">
            <a:spAutoFit/>
          </a:bodyPr>
          <a:lstStyle/>
          <a:p>
            <a:pPr marL="228600" indent="-228600">
              <a:buFont typeface="Arial" panose="020B0604020202020204" pitchFamily="34" charset="0"/>
              <a:buChar char="•"/>
            </a:pPr>
            <a:r>
              <a:rPr lang="en-US" sz="2800" dirty="0">
                <a:latin typeface="Arial"/>
                <a:cs typeface="Times New Roman" panose="02020603050405020304" pitchFamily="18" charset="0"/>
              </a:rPr>
              <a:t>In fiscal year 2022, the federal deficit totaled nearly $1.4 trillion, equal to 5.5% of GDP</a:t>
            </a:r>
          </a:p>
          <a:p>
            <a:pPr marL="228600" indent="-228600" algn="ctr">
              <a:buFont typeface="Arial" panose="020B0604020202020204" pitchFamily="34" charset="0"/>
              <a:buChar char="•"/>
            </a:pPr>
            <a:endParaRPr lang="en-US" sz="2800" dirty="0">
              <a:latin typeface="Arial"/>
              <a:cs typeface="Times New Roman" panose="02020603050405020304" pitchFamily="18" charset="0"/>
            </a:endParaRPr>
          </a:p>
          <a:p>
            <a:pPr marL="228600" indent="-228600">
              <a:buFont typeface="Arial" panose="020B0604020202020204" pitchFamily="34" charset="0"/>
              <a:buChar char="•"/>
            </a:pPr>
            <a:r>
              <a:rPr lang="en-US" sz="2800" dirty="0">
                <a:latin typeface="Arial"/>
                <a:cs typeface="Times New Roman" panose="02020603050405020304" pitchFamily="18" charset="0"/>
              </a:rPr>
              <a:t>Down from 12.3% of GDP in 2021</a:t>
            </a:r>
          </a:p>
          <a:p>
            <a:pPr marL="228600" indent="-228600" algn="ctr">
              <a:buFont typeface="Arial" panose="020B0604020202020204" pitchFamily="34" charset="0"/>
              <a:buChar char="•"/>
            </a:pPr>
            <a:endParaRPr lang="en-US" sz="2800" dirty="0">
              <a:latin typeface="Arial"/>
              <a:cs typeface="Times New Roman" panose="02020603050405020304" pitchFamily="18" charset="0"/>
            </a:endParaRPr>
          </a:p>
          <a:p>
            <a:pPr marL="228600" indent="-228600">
              <a:buFont typeface="Arial" panose="020B0604020202020204" pitchFamily="34" charset="0"/>
              <a:buChar char="•"/>
            </a:pPr>
            <a:r>
              <a:rPr lang="en-US" sz="2800" dirty="0">
                <a:latin typeface="Arial"/>
                <a:cs typeface="Times New Roman" panose="02020603050405020304" pitchFamily="18" charset="0"/>
              </a:rPr>
              <a:t>More than the 4.6% percent in 2019 (BC)</a:t>
            </a:r>
          </a:p>
          <a:p>
            <a:pPr marL="228600" indent="-228600">
              <a:buFont typeface="Arial" panose="020B0604020202020204" pitchFamily="34" charset="0"/>
              <a:buChar char="•"/>
            </a:pPr>
            <a:endParaRPr lang="en-US" sz="2800" i="1" dirty="0">
              <a:latin typeface="Arial"/>
              <a:cs typeface="Times New Roman" panose="02020603050405020304" pitchFamily="18" charset="0"/>
            </a:endParaRPr>
          </a:p>
          <a:p>
            <a:pPr marL="228600" indent="-228600">
              <a:buFont typeface="Arial" panose="020B0604020202020204" pitchFamily="34" charset="0"/>
              <a:buChar char="•"/>
            </a:pPr>
            <a:r>
              <a:rPr lang="en-US" sz="2800" dirty="0">
                <a:latin typeface="Arial"/>
                <a:cs typeface="Times New Roman" panose="02020603050405020304" pitchFamily="18" charset="0"/>
              </a:rPr>
              <a:t>Debt limit fight approaching</a:t>
            </a:r>
          </a:p>
          <a:p>
            <a:pPr marL="228600" indent="-228600" algn="ctr"/>
            <a:endParaRPr lang="en-US" sz="2800" b="1" i="1" dirty="0">
              <a:solidFill>
                <a:srgbClr val="7030A0"/>
              </a:solidFill>
              <a:latin typeface="Arial"/>
              <a:cs typeface="Times New Roman" panose="02020603050405020304" pitchFamily="18" charset="0"/>
            </a:endParaRPr>
          </a:p>
        </p:txBody>
      </p:sp>
      <p:sp>
        <p:nvSpPr>
          <p:cNvPr id="3" name="Title 1">
            <a:extLst>
              <a:ext uri="{FF2B5EF4-FFF2-40B4-BE49-F238E27FC236}">
                <a16:creationId xmlns:a16="http://schemas.microsoft.com/office/drawing/2014/main" id="{3B0772F7-31BF-9287-FBA1-B00C888BBC8C}"/>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dirty="0"/>
              <a:t>The Deficit</a:t>
            </a:r>
          </a:p>
        </p:txBody>
      </p:sp>
      <p:sp>
        <p:nvSpPr>
          <p:cNvPr id="6" name="TextBox 5">
            <a:extLst>
              <a:ext uri="{FF2B5EF4-FFF2-40B4-BE49-F238E27FC236}">
                <a16:creationId xmlns:a16="http://schemas.microsoft.com/office/drawing/2014/main" id="{A3BEC3D7-71D5-9230-D5D1-BCE9F4480E89}"/>
              </a:ext>
            </a:extLst>
          </p:cNvPr>
          <p:cNvSpPr txBox="1"/>
          <p:nvPr/>
        </p:nvSpPr>
        <p:spPr>
          <a:xfrm>
            <a:off x="1289050" y="5715477"/>
            <a:ext cx="9613900" cy="523220"/>
          </a:xfrm>
          <a:prstGeom prst="rect">
            <a:avLst/>
          </a:prstGeom>
          <a:solidFill>
            <a:schemeClr val="accent1">
              <a:lumMod val="50000"/>
            </a:schemeClr>
          </a:solidFill>
          <a:ln>
            <a:solidFill>
              <a:schemeClr val="tx1"/>
            </a:solidFill>
          </a:ln>
        </p:spPr>
        <p:txBody>
          <a:bodyPr wrap="square" rtlCol="0">
            <a:spAutoFit/>
          </a:bodyPr>
          <a:lstStyle>
            <a:defPPr>
              <a:defRPr lang="en-US"/>
            </a:defPPr>
            <a:lvl1pPr algn="ctr">
              <a:defRPr sz="2800" b="1">
                <a:solidFill>
                  <a:schemeClr val="bg1">
                    <a:lumMod val="95000"/>
                  </a:schemeClr>
                </a:solidFill>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A US Recession would likely slow out-year DoD funding growth</a:t>
            </a:r>
          </a:p>
        </p:txBody>
      </p:sp>
      <p:sp>
        <p:nvSpPr>
          <p:cNvPr id="5" name="Slide Number Placeholder 3">
            <a:extLst>
              <a:ext uri="{FF2B5EF4-FFF2-40B4-BE49-F238E27FC236}">
                <a16:creationId xmlns:a16="http://schemas.microsoft.com/office/drawing/2014/main" id="{7ADECF42-79F8-5134-7C33-40690C617284}"/>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42</a:t>
            </a:fld>
            <a:endParaRPr lang="en-US" dirty="0"/>
          </a:p>
        </p:txBody>
      </p:sp>
    </p:spTree>
    <p:extLst>
      <p:ext uri="{BB962C8B-B14F-4D97-AF65-F5344CB8AC3E}">
        <p14:creationId xmlns:p14="http://schemas.microsoft.com/office/powerpoint/2010/main" val="672619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44B573BD-BB82-4A3F-A7D6-6B662776BB3E}"/>
              </a:ext>
            </a:extLst>
          </p:cNvPr>
          <p:cNvSpPr>
            <a:spLocks noGrp="1"/>
          </p:cNvSpPr>
          <p:nvPr>
            <p:ph type="title"/>
          </p:nvPr>
        </p:nvSpPr>
        <p:spPr>
          <a:xfrm>
            <a:off x="838200" y="1958975"/>
            <a:ext cx="10515600" cy="1947863"/>
          </a:xfrm>
        </p:spPr>
        <p:txBody>
          <a:bodyPr>
            <a:normAutofit/>
          </a:bodyPr>
          <a:lstStyle/>
          <a:p>
            <a:pPr algn="ctr"/>
            <a:r>
              <a:rPr lang="en-US" altLang="en-US" sz="6000" b="1" i="1" dirty="0"/>
              <a:t>Questions?</a:t>
            </a:r>
          </a:p>
        </p:txBody>
      </p:sp>
      <p:sp>
        <p:nvSpPr>
          <p:cNvPr id="4" name="Slide Number Placeholder 3">
            <a:extLst>
              <a:ext uri="{FF2B5EF4-FFF2-40B4-BE49-F238E27FC236}">
                <a16:creationId xmlns:a16="http://schemas.microsoft.com/office/drawing/2014/main" id="{E59AB80C-CC9F-1AE4-FD79-8868E35FCC0C}"/>
              </a:ext>
            </a:extLst>
          </p:cNvPr>
          <p:cNvSpPr txBox="1">
            <a:spLocks/>
          </p:cNvSpPr>
          <p:nvPr/>
        </p:nvSpPr>
        <p:spPr>
          <a:xfrm>
            <a:off x="11139626" y="6292691"/>
            <a:ext cx="682351" cy="246221"/>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8232868-4F43-4F99-B508-A4B899539586}" type="slidenum">
              <a:rPr lang="en-US" smtClean="0"/>
              <a:pPr/>
              <a:t>43</a:t>
            </a:fld>
            <a:endParaRPr lang="en-US" dirty="0"/>
          </a:p>
        </p:txBody>
      </p:sp>
    </p:spTree>
    <p:extLst>
      <p:ext uri="{BB962C8B-B14F-4D97-AF65-F5344CB8AC3E}">
        <p14:creationId xmlns:p14="http://schemas.microsoft.com/office/powerpoint/2010/main" val="512563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F0D89398-410A-438B-A911-B0C42C6423E0}"/>
              </a:ext>
            </a:extLst>
          </p:cNvPr>
          <p:cNvSpPr>
            <a:spLocks noGrp="1"/>
          </p:cNvSpPr>
          <p:nvPr>
            <p:ph type="title"/>
          </p:nvPr>
        </p:nvSpPr>
        <p:spPr>
          <a:xfrm>
            <a:off x="825914" y="620764"/>
            <a:ext cx="10515600" cy="1325563"/>
          </a:xfrm>
        </p:spPr>
        <p:txBody>
          <a:bodyPr/>
          <a:lstStyle/>
          <a:p>
            <a:r>
              <a:rPr lang="en-US" sz="4400" dirty="0"/>
              <a:t>What is in the NDAA?</a:t>
            </a:r>
            <a:br>
              <a:rPr lang="en-US" dirty="0">
                <a:highlight>
                  <a:srgbClr val="FFFF00"/>
                </a:highlight>
              </a:rPr>
            </a:br>
            <a:endParaRPr lang="en-US" dirty="0">
              <a:highlight>
                <a:srgbClr val="FFFF00"/>
              </a:highlight>
            </a:endParaRPr>
          </a:p>
        </p:txBody>
      </p:sp>
      <p:sp>
        <p:nvSpPr>
          <p:cNvPr id="3" name="Content Placeholder 2">
            <a:extLst>
              <a:ext uri="{FF2B5EF4-FFF2-40B4-BE49-F238E27FC236}">
                <a16:creationId xmlns:a16="http://schemas.microsoft.com/office/drawing/2014/main" id="{FB3CE848-0098-4623-867E-28EE80DFB7DA}"/>
              </a:ext>
            </a:extLst>
          </p:cNvPr>
          <p:cNvSpPr>
            <a:spLocks noGrp="1"/>
          </p:cNvSpPr>
          <p:nvPr>
            <p:ph sz="half" idx="1"/>
          </p:nvPr>
        </p:nvSpPr>
        <p:spPr>
          <a:xfrm>
            <a:off x="838200" y="1578103"/>
            <a:ext cx="5181600" cy="4351338"/>
          </a:xfrm>
        </p:spPr>
        <p:txBody>
          <a:bodyPr>
            <a:normAutofit fontScale="92500" lnSpcReduction="10000"/>
          </a:bodyPr>
          <a:lstStyle/>
          <a:p>
            <a:r>
              <a:rPr lang="en-US" dirty="0"/>
              <a:t>Industrial Base &amp; Supply Chain</a:t>
            </a:r>
          </a:p>
          <a:p>
            <a:pPr lvl="1"/>
            <a:r>
              <a:rPr lang="en-US" dirty="0"/>
              <a:t>Inflation</a:t>
            </a:r>
          </a:p>
          <a:p>
            <a:pPr lvl="1"/>
            <a:r>
              <a:rPr lang="en-US" dirty="0"/>
              <a:t>Buy Allies</a:t>
            </a:r>
          </a:p>
          <a:p>
            <a:pPr lvl="1"/>
            <a:r>
              <a:rPr lang="en-US" dirty="0"/>
              <a:t>Stockpile</a:t>
            </a:r>
          </a:p>
          <a:p>
            <a:pPr lvl="1"/>
            <a:r>
              <a:rPr lang="en-US" dirty="0"/>
              <a:t>Restricting Sources</a:t>
            </a:r>
          </a:p>
          <a:p>
            <a:r>
              <a:rPr lang="en-US" dirty="0"/>
              <a:t>Major Systems</a:t>
            </a:r>
          </a:p>
          <a:p>
            <a:r>
              <a:rPr lang="en-US" dirty="0"/>
              <a:t>Rapid/Streamlined Acquisition</a:t>
            </a:r>
          </a:p>
          <a:p>
            <a:pPr lvl="1"/>
            <a:r>
              <a:rPr lang="en-US" dirty="0"/>
              <a:t>Commercial Acquisition</a:t>
            </a:r>
          </a:p>
          <a:p>
            <a:pPr lvl="1"/>
            <a:r>
              <a:rPr lang="en-US" dirty="0"/>
              <a:t>Other Transactions</a:t>
            </a:r>
          </a:p>
          <a:p>
            <a:pPr lvl="1"/>
            <a:r>
              <a:rPr lang="en-US" dirty="0"/>
              <a:t>Truthful Cost or Pricing Data (TINA)</a:t>
            </a:r>
          </a:p>
          <a:p>
            <a:r>
              <a:rPr lang="en-US" dirty="0"/>
              <a:t>Modernization</a:t>
            </a:r>
          </a:p>
          <a:p>
            <a:endParaRPr lang="en-US" dirty="0"/>
          </a:p>
          <a:p>
            <a:endParaRPr lang="en-US" dirty="0">
              <a:highlight>
                <a:srgbClr val="FFFF00"/>
              </a:highlight>
            </a:endParaRPr>
          </a:p>
          <a:p>
            <a:endParaRPr lang="en-US" dirty="0">
              <a:highlight>
                <a:srgbClr val="FFFF00"/>
              </a:highlight>
            </a:endParaRPr>
          </a:p>
          <a:p>
            <a:endParaRPr lang="en-US" dirty="0">
              <a:highlight>
                <a:srgbClr val="FFFF00"/>
              </a:highlight>
            </a:endParaRPr>
          </a:p>
        </p:txBody>
      </p:sp>
      <p:sp>
        <p:nvSpPr>
          <p:cNvPr id="5" name="Content Placeholder 4">
            <a:extLst>
              <a:ext uri="{FF2B5EF4-FFF2-40B4-BE49-F238E27FC236}">
                <a16:creationId xmlns:a16="http://schemas.microsoft.com/office/drawing/2014/main" id="{B1024F63-3A26-4793-AACA-35C9A702E6AF}"/>
              </a:ext>
            </a:extLst>
          </p:cNvPr>
          <p:cNvSpPr>
            <a:spLocks noGrp="1"/>
          </p:cNvSpPr>
          <p:nvPr>
            <p:ph sz="half" idx="2"/>
          </p:nvPr>
        </p:nvSpPr>
        <p:spPr>
          <a:xfrm>
            <a:off x="6019800" y="1578103"/>
            <a:ext cx="5181600" cy="4351338"/>
          </a:xfrm>
        </p:spPr>
        <p:txBody>
          <a:bodyPr>
            <a:normAutofit fontScale="92500" lnSpcReduction="10000"/>
          </a:bodyPr>
          <a:lstStyle/>
          <a:p>
            <a:r>
              <a:rPr lang="en-US" dirty="0"/>
              <a:t>Intellectual Property</a:t>
            </a:r>
          </a:p>
          <a:p>
            <a:r>
              <a:rPr lang="en-US" dirty="0"/>
              <a:t>Contracting</a:t>
            </a:r>
          </a:p>
          <a:p>
            <a:pPr lvl="1"/>
            <a:r>
              <a:rPr lang="en-US" dirty="0"/>
              <a:t>Enforcement and Social Policies in Contracts</a:t>
            </a:r>
          </a:p>
          <a:p>
            <a:r>
              <a:rPr lang="en-US" dirty="0"/>
              <a:t>Cybersecurity</a:t>
            </a:r>
          </a:p>
          <a:p>
            <a:r>
              <a:rPr lang="en-US" dirty="0"/>
              <a:t>Software</a:t>
            </a:r>
          </a:p>
          <a:p>
            <a:r>
              <a:rPr lang="en-US" dirty="0"/>
              <a:t>Small Business</a:t>
            </a:r>
          </a:p>
          <a:p>
            <a:r>
              <a:rPr lang="en-US" dirty="0"/>
              <a:t>Miscellaneous</a:t>
            </a:r>
          </a:p>
          <a:p>
            <a:endParaRPr lang="en-US" dirty="0"/>
          </a:p>
          <a:p>
            <a:endParaRPr lang="en-US" dirty="0"/>
          </a:p>
        </p:txBody>
      </p:sp>
      <p:sp>
        <p:nvSpPr>
          <p:cNvPr id="4" name="Slide Number Placeholder 3">
            <a:extLst>
              <a:ext uri="{FF2B5EF4-FFF2-40B4-BE49-F238E27FC236}">
                <a16:creationId xmlns:a16="http://schemas.microsoft.com/office/drawing/2014/main" id="{E709B6B4-E763-D250-C228-317BBCC86B45}"/>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5</a:t>
            </a:fld>
            <a:endParaRPr lang="en-US" dirty="0"/>
          </a:p>
        </p:txBody>
      </p:sp>
    </p:spTree>
    <p:extLst>
      <p:ext uri="{BB962C8B-B14F-4D97-AF65-F5344CB8AC3E}">
        <p14:creationId xmlns:p14="http://schemas.microsoft.com/office/powerpoint/2010/main" val="2459396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Industrial Base</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1229976" cy="5064902"/>
          </a:xfrm>
        </p:spPr>
        <p:txBody>
          <a:bodyPr>
            <a:normAutofit fontScale="85000" lnSpcReduction="20000"/>
          </a:bodyPr>
          <a:lstStyle/>
          <a:p>
            <a:r>
              <a:rPr lang="en-US" dirty="0"/>
              <a:t>Sec. 371. Budgeting for Depot and Ammunition Production Facility Maintenance and Repair (H.R. 361)</a:t>
            </a:r>
          </a:p>
          <a:p>
            <a:pPr lvl="1"/>
            <a:r>
              <a:rPr lang="en-US" dirty="0"/>
              <a:t>Requires DoD to include in annual budget materials a report on the maintenance and repair of depots or ammunition production facilities, to include amounts required to be invested by each military department for the capital budgets of covered depots</a:t>
            </a:r>
          </a:p>
          <a:p>
            <a:pPr lvl="1"/>
            <a:r>
              <a:rPr lang="en-US" dirty="0"/>
              <a:t>See also sec. 373 – </a:t>
            </a:r>
            <a:r>
              <a:rPr lang="en-US" i="1" dirty="0"/>
              <a:t>Five-year plans for improving depot and ammunition production facility infrastructure (H.R. 366) </a:t>
            </a:r>
          </a:p>
          <a:p>
            <a:pPr lvl="1"/>
            <a:endParaRPr lang="en-US" dirty="0"/>
          </a:p>
          <a:p>
            <a:r>
              <a:rPr lang="en-US" dirty="0"/>
              <a:t>Sec. 859. Demonstration Exercise of Planning for Industrial Mobilization and Supply Chain Management (S. 843)</a:t>
            </a:r>
          </a:p>
          <a:p>
            <a:pPr lvl="1"/>
            <a:r>
              <a:rPr lang="en-US" dirty="0"/>
              <a:t>Requires DoD to conduct an exercise of industrial mobilization and supply chain management planning in support of an operation, by December 31, 2024</a:t>
            </a:r>
          </a:p>
          <a:p>
            <a:pPr lvl="2"/>
            <a:r>
              <a:rPr lang="en-US" dirty="0"/>
              <a:t>The demonstration must include a fielded program still in production, from each military department, defense agency, and field activity, as associated with the chosen exercise </a:t>
            </a:r>
          </a:p>
          <a:p>
            <a:pPr lvl="1"/>
            <a:r>
              <a:rPr lang="en-US" dirty="0"/>
              <a:t>Requires DoD to brief the defense committees by November 1, 2023, and submit a final assessment by March 1, 2025</a:t>
            </a:r>
          </a:p>
          <a:p>
            <a:pPr lvl="1"/>
            <a:r>
              <a:rPr lang="en-US" dirty="0">
                <a:solidFill>
                  <a:schemeClr val="accent1">
                    <a:lumMod val="75000"/>
                  </a:schemeClr>
                </a:solidFill>
              </a:rPr>
              <a:t>Joint Explanatory Statement: </a:t>
            </a:r>
            <a:r>
              <a:rPr lang="en-US" b="1" i="1" dirty="0">
                <a:solidFill>
                  <a:schemeClr val="accent1">
                    <a:lumMod val="75000"/>
                  </a:schemeClr>
                </a:solidFill>
              </a:rPr>
              <a:t>“</a:t>
            </a:r>
            <a:r>
              <a:rPr lang="en-US" i="1" dirty="0">
                <a:solidFill>
                  <a:schemeClr val="accent1">
                    <a:lumMod val="75000"/>
                  </a:schemeClr>
                </a:solidFill>
              </a:rPr>
              <a:t>this demonstration will be helpful in identifying or validating the needs for certain critical items, such as microelectronics or critical materials”</a:t>
            </a:r>
            <a:endParaRPr lang="en-US" b="1" i="1" dirty="0">
              <a:solidFill>
                <a:schemeClr val="accent1">
                  <a:lumMod val="75000"/>
                </a:schemeClr>
              </a:solidFill>
            </a:endParaRPr>
          </a:p>
          <a:p>
            <a:pPr lvl="1"/>
            <a:endParaRPr lang="en-US" dirty="0"/>
          </a:p>
          <a:p>
            <a:pPr marL="457200" lvl="1" indent="0">
              <a:buNone/>
            </a:pPr>
            <a:endParaRPr lang="en-US" dirty="0"/>
          </a:p>
          <a:p>
            <a:pPr lvl="1"/>
            <a:endParaRPr lang="en-US" dirty="0"/>
          </a:p>
          <a:p>
            <a:endParaRPr lang="en-US" dirty="0"/>
          </a:p>
        </p:txBody>
      </p:sp>
      <p:sp>
        <p:nvSpPr>
          <p:cNvPr id="5" name="Slide Number Placeholder 3">
            <a:extLst>
              <a:ext uri="{FF2B5EF4-FFF2-40B4-BE49-F238E27FC236}">
                <a16:creationId xmlns:a16="http://schemas.microsoft.com/office/drawing/2014/main" id="{60DB727E-C640-8BE3-08DB-51169C2CBC30}"/>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6</a:t>
            </a:fld>
            <a:endParaRPr lang="en-US" dirty="0"/>
          </a:p>
        </p:txBody>
      </p:sp>
    </p:spTree>
    <p:extLst>
      <p:ext uri="{BB962C8B-B14F-4D97-AF65-F5344CB8AC3E}">
        <p14:creationId xmlns:p14="http://schemas.microsoft.com/office/powerpoint/2010/main" val="2135907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Industrial Base – Inflation</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1229976" cy="5064902"/>
          </a:xfrm>
        </p:spPr>
        <p:txBody>
          <a:bodyPr>
            <a:normAutofit fontScale="77500" lnSpcReduction="20000"/>
          </a:bodyPr>
          <a:lstStyle/>
          <a:p>
            <a:r>
              <a:rPr lang="en-US" dirty="0"/>
              <a:t>Sec. 822. Temporary Authority to Modify Contracts to Provide Extraordinary Relief Due to Inflation Impacts (S. 5812)</a:t>
            </a:r>
          </a:p>
          <a:p>
            <a:pPr lvl="1"/>
            <a:r>
              <a:rPr lang="en-US" dirty="0"/>
              <a:t>Amends 50 USC 1431, allowing DoD to use funds </a:t>
            </a:r>
            <a:r>
              <a:rPr lang="en-US" i="1" dirty="0"/>
              <a:t>specifically provided by an appropriations Act for said purpose </a:t>
            </a:r>
            <a:r>
              <a:rPr lang="en-US" dirty="0"/>
              <a:t>to modify contracts—strictly without requesting consideration—when</a:t>
            </a:r>
          </a:p>
          <a:p>
            <a:pPr lvl="2"/>
            <a:r>
              <a:rPr lang="en-US" dirty="0"/>
              <a:t>There is a Presidential authorization pursuant to subsection (a) of 50 USC 1431 and </a:t>
            </a:r>
          </a:p>
          <a:p>
            <a:pPr lvl="2"/>
            <a:r>
              <a:rPr lang="en-US" dirty="0"/>
              <a:t>Due solely to inflation, the cost to a prime contractor to perform on a contract is greater than the price of that contract</a:t>
            </a:r>
          </a:p>
          <a:p>
            <a:pPr lvl="1"/>
            <a:r>
              <a:rPr lang="en-US" dirty="0"/>
              <a:t>A prime contractor may submit a request to modify a contract when, due solely to inflation, the cost to a subcontractor to perform is greater than the price of that subcontract</a:t>
            </a:r>
          </a:p>
          <a:p>
            <a:pPr lvl="2"/>
            <a:r>
              <a:rPr lang="en-US" dirty="0"/>
              <a:t>A prime contractor must certify that it will flow to the subcontractor the remittance made by DoD</a:t>
            </a:r>
          </a:p>
          <a:p>
            <a:pPr lvl="1"/>
            <a:r>
              <a:rPr lang="en-US" dirty="0"/>
              <a:t>Contract modifications pursuant to the temporary authority may only cover the actual cost of performing the contract or subcontract (including indirect costs)</a:t>
            </a:r>
          </a:p>
          <a:p>
            <a:pPr lvl="1"/>
            <a:r>
              <a:rPr lang="en-US" dirty="0"/>
              <a:t>The Under Secretary of Defense (A&amp;S) is required to issue guidance within 90 days of enactment</a:t>
            </a:r>
          </a:p>
          <a:p>
            <a:pPr lvl="1"/>
            <a:r>
              <a:rPr lang="en-US" dirty="0"/>
              <a:t>The authority expires December 31, 2023</a:t>
            </a:r>
          </a:p>
          <a:p>
            <a:pPr lvl="2"/>
            <a:endParaRPr lang="en-US" dirty="0"/>
          </a:p>
          <a:p>
            <a:r>
              <a:rPr lang="en-US" dirty="0"/>
              <a:t>Sec. 1003. Annual Report on Budgetary Effects on Inflation (S. 1002; H.R. </a:t>
            </a:r>
            <a:r>
              <a:rPr lang="en-US" i="1" dirty="0"/>
              <a:t>ISI</a:t>
            </a:r>
            <a:r>
              <a:rPr lang="en-US" dirty="0"/>
              <a:t>)</a:t>
            </a:r>
          </a:p>
          <a:p>
            <a:pPr lvl="1"/>
            <a:r>
              <a:rPr lang="en-US" dirty="0"/>
              <a:t>Requires DoD, withing 30 days of submission of the President’s Budget, to provide a report to the defense committees on actual and anticipated effects of inflation </a:t>
            </a:r>
          </a:p>
          <a:p>
            <a:pPr lvl="1"/>
            <a:r>
              <a:rPr lang="en-US" dirty="0"/>
              <a:t>Requires DoD, within 60 days of the mid-year budget review, to brief the defense committees on inflation, to include requests for equitable adjustment, economic price adjustment clauses exercised, and bilateral contract modifications to include an EPA  </a:t>
            </a:r>
          </a:p>
          <a:p>
            <a:pPr lvl="1"/>
            <a:endParaRPr lang="en-US" dirty="0"/>
          </a:p>
          <a:p>
            <a:pPr marL="457200" lvl="1" indent="0">
              <a:buNone/>
            </a:pPr>
            <a:endParaRPr lang="en-US" dirty="0"/>
          </a:p>
          <a:p>
            <a:pPr lvl="1"/>
            <a:endParaRPr lang="en-US" dirty="0"/>
          </a:p>
          <a:p>
            <a:endParaRPr lang="en-US" dirty="0"/>
          </a:p>
        </p:txBody>
      </p:sp>
      <p:sp>
        <p:nvSpPr>
          <p:cNvPr id="5" name="Slide Number Placeholder 3">
            <a:extLst>
              <a:ext uri="{FF2B5EF4-FFF2-40B4-BE49-F238E27FC236}">
                <a16:creationId xmlns:a16="http://schemas.microsoft.com/office/drawing/2014/main" id="{9D771799-A3C8-DF83-5C1B-4365B57DB518}"/>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7</a:t>
            </a:fld>
            <a:endParaRPr lang="en-US" dirty="0"/>
          </a:p>
        </p:txBody>
      </p:sp>
    </p:spTree>
    <p:extLst>
      <p:ext uri="{BB962C8B-B14F-4D97-AF65-F5344CB8AC3E}">
        <p14:creationId xmlns:p14="http://schemas.microsoft.com/office/powerpoint/2010/main" val="3399422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0"/>
                                  </p:iterate>
                                  <p:childTnLst>
                                    <p:set>
                                      <p:cBhvr override="childStyle">
                                        <p:cTn id="6" dur="indefinite"/>
                                        <p:tgtEl>
                                          <p:spTgt spid="3">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6092A-5A8D-35C2-11C6-A9BDDD0A150F}"/>
              </a:ext>
            </a:extLst>
          </p:cNvPr>
          <p:cNvSpPr>
            <a:spLocks noGrp="1"/>
          </p:cNvSpPr>
          <p:nvPr>
            <p:ph type="title"/>
          </p:nvPr>
        </p:nvSpPr>
        <p:spPr/>
        <p:txBody>
          <a:bodyPr/>
          <a:lstStyle/>
          <a:p>
            <a:r>
              <a:rPr lang="en-US" dirty="0"/>
              <a:t>Omnibus Appropriations</a:t>
            </a:r>
          </a:p>
        </p:txBody>
      </p:sp>
      <p:sp>
        <p:nvSpPr>
          <p:cNvPr id="3" name="Content Placeholder 2">
            <a:extLst>
              <a:ext uri="{FF2B5EF4-FFF2-40B4-BE49-F238E27FC236}">
                <a16:creationId xmlns:a16="http://schemas.microsoft.com/office/drawing/2014/main" id="{F71BE0F7-0470-95F2-1734-294CFD59ACEB}"/>
              </a:ext>
            </a:extLst>
          </p:cNvPr>
          <p:cNvSpPr>
            <a:spLocks noGrp="1"/>
          </p:cNvSpPr>
          <p:nvPr>
            <p:ph idx="1"/>
          </p:nvPr>
        </p:nvSpPr>
        <p:spPr>
          <a:xfrm>
            <a:off x="838200" y="1524000"/>
            <a:ext cx="10515600" cy="4652963"/>
          </a:xfrm>
        </p:spPr>
        <p:txBody>
          <a:bodyPr>
            <a:normAutofit/>
          </a:bodyPr>
          <a:lstStyle/>
          <a:p>
            <a:r>
              <a:rPr lang="en-US" dirty="0"/>
              <a:t>Sec. 8121. Inflation</a:t>
            </a:r>
          </a:p>
          <a:p>
            <a:pPr lvl="1"/>
            <a:r>
              <a:rPr lang="en-US" dirty="0"/>
              <a:t>$1.05 billion “made available for transfer” to procurement, R&amp;D, and T&amp;E accounts of the military services to reflect revised economic assumptions</a:t>
            </a:r>
          </a:p>
          <a:p>
            <a:pPr lvl="1"/>
            <a:r>
              <a:rPr lang="en-US" dirty="0"/>
              <a:t>Requires DoD to notify the appropriations committees and provide a detailed execution plan 30 days prior to obligating or expending funds</a:t>
            </a:r>
          </a:p>
          <a:p>
            <a:pPr lvl="1"/>
            <a:r>
              <a:rPr lang="en-US" dirty="0">
                <a:solidFill>
                  <a:schemeClr val="accent1">
                    <a:lumMod val="75000"/>
                  </a:schemeClr>
                </a:solidFill>
              </a:rPr>
              <a:t>Joint Explanatory Statement: “REVISED ECONOMIC ASSUMPTIONS-The agreement provides additional funding to offset cost factors that have increased since the formulation of the fiscal year 2023 President's budget request” </a:t>
            </a:r>
          </a:p>
          <a:p>
            <a:pPr lvl="1"/>
            <a:endParaRPr lang="en-US" dirty="0"/>
          </a:p>
          <a:p>
            <a:pPr lvl="1"/>
            <a:endParaRPr lang="en-US" dirty="0"/>
          </a:p>
        </p:txBody>
      </p:sp>
      <p:sp>
        <p:nvSpPr>
          <p:cNvPr id="5" name="Slide Number Placeholder 3">
            <a:extLst>
              <a:ext uri="{FF2B5EF4-FFF2-40B4-BE49-F238E27FC236}">
                <a16:creationId xmlns:a16="http://schemas.microsoft.com/office/drawing/2014/main" id="{EF93146C-5128-3CE4-977C-C4DE8678D06B}"/>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8</a:t>
            </a:fld>
            <a:endParaRPr lang="en-US" dirty="0"/>
          </a:p>
        </p:txBody>
      </p:sp>
    </p:spTree>
    <p:extLst>
      <p:ext uri="{BB962C8B-B14F-4D97-AF65-F5344CB8AC3E}">
        <p14:creationId xmlns:p14="http://schemas.microsoft.com/office/powerpoint/2010/main" val="3076100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25908" y="365125"/>
            <a:ext cx="10913805" cy="1325563"/>
          </a:xfrm>
        </p:spPr>
        <p:txBody>
          <a:bodyPr/>
          <a:lstStyle/>
          <a:p>
            <a:r>
              <a:rPr lang="en-US" dirty="0"/>
              <a:t>Industrial Base – Buy Allies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1229976" cy="4889211"/>
          </a:xfrm>
        </p:spPr>
        <p:txBody>
          <a:bodyPr>
            <a:normAutofit/>
          </a:bodyPr>
          <a:lstStyle/>
          <a:p>
            <a:r>
              <a:rPr lang="en-US" dirty="0"/>
              <a:t>Sec. 852. Modifying Miscellaneous Limitations on Procurement of Non-Domestic Goods (S. 842)</a:t>
            </a:r>
          </a:p>
          <a:p>
            <a:pPr lvl="1"/>
            <a:r>
              <a:rPr lang="en-US" dirty="0"/>
              <a:t> Amends 10 USC 4864, requiring DoD to periodically review the limitations on procuring specified items, and submit to the defense committees a determination of whether such limitations should be continued, modified, or terminated</a:t>
            </a:r>
          </a:p>
          <a:p>
            <a:pPr lvl="2"/>
            <a:r>
              <a:rPr lang="en-US" dirty="0"/>
              <a:t>10 USC 4864 limits certain procurements to domestic or NTIB sources </a:t>
            </a:r>
          </a:p>
          <a:p>
            <a:endParaRPr lang="en-US" dirty="0"/>
          </a:p>
          <a:p>
            <a:r>
              <a:rPr lang="en-US" dirty="0"/>
              <a:t>Sec. 851. Modifying the National Technology and Industrial Base (S. 845, H.R. 859G)</a:t>
            </a:r>
          </a:p>
          <a:p>
            <a:pPr lvl="1"/>
            <a:r>
              <a:rPr lang="en-US" dirty="0"/>
              <a:t>Amends 10 USC 4801 by adding New Zealand to the NTIB</a:t>
            </a:r>
          </a:p>
          <a:p>
            <a:pPr lvl="1"/>
            <a:r>
              <a:rPr lang="en-US" dirty="0"/>
              <a:t>All </a:t>
            </a:r>
            <a:r>
              <a:rPr lang="en-US" i="1" dirty="0"/>
              <a:t>Five Eyes</a:t>
            </a:r>
            <a:r>
              <a:rPr lang="en-US" dirty="0"/>
              <a:t> countries are now in the NTIB</a:t>
            </a:r>
          </a:p>
          <a:p>
            <a:pPr lvl="1"/>
            <a:endParaRPr lang="en-US" dirty="0"/>
          </a:p>
          <a:p>
            <a:pPr lvl="1"/>
            <a:endParaRPr lang="en-US" dirty="0"/>
          </a:p>
          <a:p>
            <a:pPr lvl="1"/>
            <a:endParaRPr lang="en-US" dirty="0"/>
          </a:p>
          <a:p>
            <a:pPr lvl="1"/>
            <a:endParaRPr lang="en-US" dirty="0"/>
          </a:p>
        </p:txBody>
      </p:sp>
      <p:sp>
        <p:nvSpPr>
          <p:cNvPr id="5" name="Slide Number Placeholder 3">
            <a:extLst>
              <a:ext uri="{FF2B5EF4-FFF2-40B4-BE49-F238E27FC236}">
                <a16:creationId xmlns:a16="http://schemas.microsoft.com/office/drawing/2014/main" id="{96E842BF-E95B-21C4-B688-1F5542DB9576}"/>
              </a:ext>
            </a:extLst>
          </p:cNvPr>
          <p:cNvSpPr>
            <a:spLocks noGrp="1"/>
          </p:cNvSpPr>
          <p:nvPr>
            <p:ph type="sldNum" sz="quarter" idx="12"/>
          </p:nvPr>
        </p:nvSpPr>
        <p:spPr>
          <a:xfrm>
            <a:off x="11139626" y="6292691"/>
            <a:ext cx="682351" cy="246221"/>
          </a:xfrm>
        </p:spPr>
        <p:txBody>
          <a:bodyPr/>
          <a:lstStyle/>
          <a:p>
            <a:fld id="{28232868-4F43-4F99-B508-A4B899539586}" type="slidenum">
              <a:rPr lang="en-US" smtClean="0"/>
              <a:t>9</a:t>
            </a:fld>
            <a:endParaRPr lang="en-US" dirty="0"/>
          </a:p>
        </p:txBody>
      </p:sp>
    </p:spTree>
    <p:extLst>
      <p:ext uri="{BB962C8B-B14F-4D97-AF65-F5344CB8AC3E}">
        <p14:creationId xmlns:p14="http://schemas.microsoft.com/office/powerpoint/2010/main" val="34843085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14297</TotalTime>
  <Words>7787</Words>
  <Application>Microsoft Office PowerPoint</Application>
  <PresentationFormat>Widescreen</PresentationFormat>
  <Paragraphs>710</Paragraphs>
  <Slides>43</Slides>
  <Notes>37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Calibri</vt:lpstr>
      <vt:lpstr>Calibri Light</vt:lpstr>
      <vt:lpstr>Office Theme</vt:lpstr>
      <vt:lpstr>Select Acquisition Policy Provisions in the House Passed Final Version of the Fiscal Year 2023 NDAA (PL 117 -263)</vt:lpstr>
      <vt:lpstr>FY23 NDAA Overview</vt:lpstr>
      <vt:lpstr>FY22 NDAA Overview</vt:lpstr>
      <vt:lpstr>FY22 NDAA Observations</vt:lpstr>
      <vt:lpstr>What is in the NDAA? </vt:lpstr>
      <vt:lpstr>Industrial Base</vt:lpstr>
      <vt:lpstr>Industrial Base – Inflation</vt:lpstr>
      <vt:lpstr>Omnibus Appropriations</vt:lpstr>
      <vt:lpstr>Industrial Base – Buy Allies</vt:lpstr>
      <vt:lpstr>Supply Chain– Stockpile</vt:lpstr>
      <vt:lpstr>Supply Chain – Restricting Sources</vt:lpstr>
      <vt:lpstr>Supply Chain – Restricting Sources</vt:lpstr>
      <vt:lpstr>Supply Chain – Don’t Buy from China</vt:lpstr>
      <vt:lpstr>Industrial Base/Supply Chain – Provisions Not Adopted</vt:lpstr>
      <vt:lpstr>Major Systems</vt:lpstr>
      <vt:lpstr>Major Systems  </vt:lpstr>
      <vt:lpstr>Rapid/Streamlined Acquisition</vt:lpstr>
      <vt:lpstr>Commercial Acquisition  </vt:lpstr>
      <vt:lpstr>Commercial Acquisition  </vt:lpstr>
      <vt:lpstr>Streamlined Acquisition – Other Transactions</vt:lpstr>
      <vt:lpstr>Truthful Cost or Pricing Data</vt:lpstr>
      <vt:lpstr>Rapid Acquisition – Provisions Not Adopted</vt:lpstr>
      <vt:lpstr>Omnibus Appropriations</vt:lpstr>
      <vt:lpstr>Modernization   </vt:lpstr>
      <vt:lpstr>Intellectual Property  </vt:lpstr>
      <vt:lpstr>Contracting</vt:lpstr>
      <vt:lpstr>Contracting – Provisions Not Adopted</vt:lpstr>
      <vt:lpstr>Enforcement and Social Policies in Contracts</vt:lpstr>
      <vt:lpstr>Social Policies – Provisions Not Adopted</vt:lpstr>
      <vt:lpstr>Cybersecurity</vt:lpstr>
      <vt:lpstr>Software   </vt:lpstr>
      <vt:lpstr>Cybersecurity &amp; Software – Provisions Not Adopted</vt:lpstr>
      <vt:lpstr>Small Business</vt:lpstr>
      <vt:lpstr>Small Business – Provisions Not Adopted</vt:lpstr>
      <vt:lpstr>Miscellaneous</vt:lpstr>
      <vt:lpstr>Miscellaneous</vt:lpstr>
      <vt:lpstr>Miscellaneous</vt:lpstr>
      <vt:lpstr>Miscellaneous – Provisions Not Adopted</vt:lpstr>
      <vt:lpstr>Management Reform – And Using Data</vt:lpstr>
      <vt:lpstr>What Will the FY 2024 NDAA Look Like?</vt:lpstr>
      <vt:lpstr>PowerPoint Presentation</vt:lpstr>
      <vt:lpstr>The Deficit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review of acquisition policy provisions in the pending FY19 National Defense Authorization Act</dc:title>
  <dc:creator>Jon Etherton</dc:creator>
  <cp:lastModifiedBy>Moshe Schwartz</cp:lastModifiedBy>
  <cp:revision>270</cp:revision>
  <cp:lastPrinted>2018-06-26T17:58:22Z</cp:lastPrinted>
  <dcterms:created xsi:type="dcterms:W3CDTF">2018-06-12T17:56:32Z</dcterms:created>
  <dcterms:modified xsi:type="dcterms:W3CDTF">2023-08-14T18:10:24Z</dcterms:modified>
</cp:coreProperties>
</file>