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45"/>
  </p:notesMasterIdLst>
  <p:sldIdLst>
    <p:sldId id="256" r:id="rId2"/>
    <p:sldId id="6901" r:id="rId3"/>
    <p:sldId id="257" r:id="rId4"/>
    <p:sldId id="287" r:id="rId5"/>
    <p:sldId id="352" r:id="rId6"/>
    <p:sldId id="294" r:id="rId7"/>
    <p:sldId id="340" r:id="rId8"/>
    <p:sldId id="373" r:id="rId9"/>
    <p:sldId id="344" r:id="rId10"/>
    <p:sldId id="345" r:id="rId11"/>
    <p:sldId id="379" r:id="rId12"/>
    <p:sldId id="380" r:id="rId13"/>
    <p:sldId id="314" r:id="rId14"/>
    <p:sldId id="315" r:id="rId15"/>
    <p:sldId id="321" r:id="rId16"/>
    <p:sldId id="324" r:id="rId17"/>
    <p:sldId id="338" r:id="rId18"/>
    <p:sldId id="350" r:id="rId19"/>
    <p:sldId id="348" r:id="rId20"/>
    <p:sldId id="349" r:id="rId21"/>
    <p:sldId id="332" r:id="rId22"/>
    <p:sldId id="336" r:id="rId23"/>
    <p:sldId id="325" r:id="rId24"/>
    <p:sldId id="318" r:id="rId25"/>
    <p:sldId id="333" r:id="rId26"/>
    <p:sldId id="377" r:id="rId27"/>
    <p:sldId id="335" r:id="rId28"/>
    <p:sldId id="303" r:id="rId29"/>
    <p:sldId id="371" r:id="rId30"/>
    <p:sldId id="310" r:id="rId31"/>
    <p:sldId id="322" r:id="rId32"/>
    <p:sldId id="381" r:id="rId33"/>
    <p:sldId id="312" r:id="rId34"/>
    <p:sldId id="327" r:id="rId35"/>
    <p:sldId id="341" r:id="rId36"/>
    <p:sldId id="342" r:id="rId37"/>
    <p:sldId id="378" r:id="rId38"/>
    <p:sldId id="301" r:id="rId39"/>
    <p:sldId id="331" r:id="rId40"/>
    <p:sldId id="346" r:id="rId41"/>
    <p:sldId id="374" r:id="rId42"/>
    <p:sldId id="376" r:id="rId43"/>
    <p:sldId id="6902" r:id="rId4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oshe Schwartz" initials="MS" lastIdx="1" clrIdx="0">
    <p:extLst>
      <p:ext uri="{19B8F6BF-5375-455C-9EA6-DF929625EA0E}">
        <p15:presenceInfo xmlns:p15="http://schemas.microsoft.com/office/powerpoint/2012/main" userId="S::moshe@ethertonandassociates.com::9b1c119c-4bf8-4d0f-9c90-c1b261abb46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444" autoAdjust="0"/>
    <p:restoredTop sz="73325" autoAdjust="0"/>
  </p:normalViewPr>
  <p:slideViewPr>
    <p:cSldViewPr snapToGrid="0">
      <p:cViewPr varScale="1">
        <p:scale>
          <a:sx n="84" d="100"/>
          <a:sy n="84" d="100"/>
        </p:scale>
        <p:origin x="1032" y="84"/>
      </p:cViewPr>
      <p:guideLst/>
    </p:cSldViewPr>
  </p:slideViewPr>
  <p:outlineViewPr>
    <p:cViewPr>
      <p:scale>
        <a:sx n="33" d="100"/>
        <a:sy n="33" d="100"/>
      </p:scale>
      <p:origin x="0" y="-5196"/>
    </p:cViewPr>
  </p:outlineViewPr>
  <p:notesTextViewPr>
    <p:cViewPr>
      <p:scale>
        <a:sx n="1" d="1"/>
        <a:sy n="1" d="1"/>
      </p:scale>
      <p:origin x="0" y="0"/>
    </p:cViewPr>
  </p:notesTextViewPr>
  <p:notesViewPr>
    <p:cSldViewPr snapToGrid="0">
      <p:cViewPr varScale="1">
        <p:scale>
          <a:sx n="67" d="100"/>
          <a:sy n="67" d="100"/>
        </p:scale>
        <p:origin x="3276" y="7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843621399176955"/>
          <c:y val="5.082677165354331E-2"/>
          <c:w val="0.85949116136124015"/>
          <c:h val="0.85676429680987665"/>
        </c:manualLayout>
      </c:layout>
      <c:lineChart>
        <c:grouping val="standard"/>
        <c:varyColors val="0"/>
        <c:ser>
          <c:idx val="2"/>
          <c:order val="0"/>
          <c:tx>
            <c:strRef>
              <c:f>Sheet1!$D$1</c:f>
              <c:strCache>
                <c:ptCount val="1"/>
                <c:pt idx="0">
                  <c:v>Consumer Price Index, 12-month percentage change</c:v>
                </c:pt>
              </c:strCache>
            </c:strRef>
          </c:tx>
          <c:spPr>
            <a:ln w="28575" cap="rnd">
              <a:solidFill>
                <a:schemeClr val="accent1"/>
              </a:solidFill>
              <a:round/>
            </a:ln>
            <a:effectLst>
              <a:softEdge rad="0"/>
            </a:effectLst>
          </c:spPr>
          <c:marker>
            <c:symbol val="none"/>
          </c:marker>
          <c:dPt>
            <c:idx val="2"/>
            <c:marker>
              <c:symbol val="none"/>
            </c:marker>
            <c:bubble3D val="0"/>
            <c:extLst>
              <c:ext xmlns:c16="http://schemas.microsoft.com/office/drawing/2014/chart" uri="{C3380CC4-5D6E-409C-BE32-E72D297353CC}">
                <c16:uniqueId val="{00000033-F49F-42DB-93E7-DF341AA4EA47}"/>
              </c:ext>
            </c:extLst>
          </c:dPt>
          <c:dPt>
            <c:idx val="50"/>
            <c:marker>
              <c:symbol val="none"/>
            </c:marker>
            <c:bubble3D val="0"/>
            <c:extLst>
              <c:ext xmlns:c16="http://schemas.microsoft.com/office/drawing/2014/chart" uri="{C3380CC4-5D6E-409C-BE32-E72D297353CC}">
                <c16:uniqueId val="{00000034-F49F-42DB-93E7-DF341AA4EA47}"/>
              </c:ext>
            </c:extLst>
          </c:dPt>
          <c:dPt>
            <c:idx val="51"/>
            <c:marker>
              <c:symbol val="none"/>
            </c:marker>
            <c:bubble3D val="0"/>
            <c:extLst>
              <c:ext xmlns:c16="http://schemas.microsoft.com/office/drawing/2014/chart" uri="{C3380CC4-5D6E-409C-BE32-E72D297353CC}">
                <c16:uniqueId val="{00000035-F49F-42DB-93E7-DF341AA4EA47}"/>
              </c:ext>
            </c:extLst>
          </c:dPt>
          <c:dPt>
            <c:idx val="52"/>
            <c:marker>
              <c:symbol val="none"/>
            </c:marker>
            <c:bubble3D val="0"/>
            <c:extLst>
              <c:ext xmlns:c16="http://schemas.microsoft.com/office/drawing/2014/chart" uri="{C3380CC4-5D6E-409C-BE32-E72D297353CC}">
                <c16:uniqueId val="{00000036-F49F-42DB-93E7-DF341AA4EA47}"/>
              </c:ext>
            </c:extLst>
          </c:dPt>
          <c:dPt>
            <c:idx val="53"/>
            <c:marker>
              <c:symbol val="none"/>
            </c:marker>
            <c:bubble3D val="0"/>
            <c:extLst>
              <c:ext xmlns:c16="http://schemas.microsoft.com/office/drawing/2014/chart" uri="{C3380CC4-5D6E-409C-BE32-E72D297353CC}">
                <c16:uniqueId val="{00000037-F49F-42DB-93E7-DF341AA4EA47}"/>
              </c:ext>
            </c:extLst>
          </c:dPt>
          <c:dPt>
            <c:idx val="54"/>
            <c:marker>
              <c:symbol val="none"/>
            </c:marker>
            <c:bubble3D val="0"/>
            <c:extLst>
              <c:ext xmlns:c16="http://schemas.microsoft.com/office/drawing/2014/chart" uri="{C3380CC4-5D6E-409C-BE32-E72D297353CC}">
                <c16:uniqueId val="{00000038-F49F-42DB-93E7-DF341AA4EA47}"/>
              </c:ext>
            </c:extLst>
          </c:dPt>
          <c:dPt>
            <c:idx val="55"/>
            <c:marker>
              <c:symbol val="none"/>
            </c:marker>
            <c:bubble3D val="0"/>
            <c:extLst>
              <c:ext xmlns:c16="http://schemas.microsoft.com/office/drawing/2014/chart" uri="{C3380CC4-5D6E-409C-BE32-E72D297353CC}">
                <c16:uniqueId val="{00000039-F49F-42DB-93E7-DF341AA4EA47}"/>
              </c:ext>
            </c:extLst>
          </c:dPt>
          <c:dPt>
            <c:idx val="56"/>
            <c:marker>
              <c:symbol val="none"/>
            </c:marker>
            <c:bubble3D val="0"/>
            <c:extLst>
              <c:ext xmlns:c16="http://schemas.microsoft.com/office/drawing/2014/chart" uri="{C3380CC4-5D6E-409C-BE32-E72D297353CC}">
                <c16:uniqueId val="{0000003A-F49F-42DB-93E7-DF341AA4EA47}"/>
              </c:ext>
            </c:extLst>
          </c:dPt>
          <c:dPt>
            <c:idx val="57"/>
            <c:marker>
              <c:symbol val="none"/>
            </c:marker>
            <c:bubble3D val="0"/>
            <c:extLst>
              <c:ext xmlns:c16="http://schemas.microsoft.com/office/drawing/2014/chart" uri="{C3380CC4-5D6E-409C-BE32-E72D297353CC}">
                <c16:uniqueId val="{0000003B-F49F-42DB-93E7-DF341AA4EA47}"/>
              </c:ext>
            </c:extLst>
          </c:dPt>
          <c:dPt>
            <c:idx val="58"/>
            <c:marker>
              <c:symbol val="none"/>
            </c:marker>
            <c:bubble3D val="0"/>
            <c:extLst>
              <c:ext xmlns:c16="http://schemas.microsoft.com/office/drawing/2014/chart" uri="{C3380CC4-5D6E-409C-BE32-E72D297353CC}">
                <c16:uniqueId val="{0000003C-F49F-42DB-93E7-DF341AA4EA47}"/>
              </c:ext>
            </c:extLst>
          </c:dPt>
          <c:dPt>
            <c:idx val="59"/>
            <c:marker>
              <c:symbol val="none"/>
            </c:marker>
            <c:bubble3D val="0"/>
            <c:extLst>
              <c:ext xmlns:c16="http://schemas.microsoft.com/office/drawing/2014/chart" uri="{C3380CC4-5D6E-409C-BE32-E72D297353CC}">
                <c16:uniqueId val="{0000003D-F49F-42DB-93E7-DF341AA4EA47}"/>
              </c:ext>
            </c:extLst>
          </c:dPt>
          <c:dPt>
            <c:idx val="60"/>
            <c:marker>
              <c:symbol val="circle"/>
              <c:size val="6"/>
              <c:spPr>
                <a:solidFill>
                  <a:schemeClr val="accent1"/>
                </a:solidFill>
                <a:ln w="9525">
                  <a:solidFill>
                    <a:schemeClr val="accent1"/>
                  </a:solidFill>
                </a:ln>
                <a:effectLst/>
              </c:spPr>
            </c:marker>
            <c:bubble3D val="0"/>
            <c:extLst>
              <c:ext xmlns:c16="http://schemas.microsoft.com/office/drawing/2014/chart" uri="{C3380CC4-5D6E-409C-BE32-E72D297353CC}">
                <c16:uniqueId val="{0000003E-F49F-42DB-93E7-DF341AA4EA47}"/>
              </c:ext>
            </c:extLst>
          </c:dPt>
          <c:dLbls>
            <c:dLbl>
              <c:idx val="60"/>
              <c:layout>
                <c:manualLayout>
                  <c:x val="-2.5720164609053499E-2"/>
                  <c:y val="0.1180555555555554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E-F49F-42DB-93E7-DF341AA4EA4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50000"/>
                          <a:lumOff val="50000"/>
                        </a:schemeClr>
                      </a:solidFill>
                      <a:round/>
                    </a:ln>
                    <a:effectLst/>
                  </c:spPr>
                </c15:leaderLines>
              </c:ext>
            </c:extLst>
          </c:dLbls>
          <c:cat>
            <c:numRef>
              <c:f>Sheet1!$A$11:$A$71</c:f>
              <c:numCache>
                <c:formatCode>mmm\-yy</c:formatCode>
                <c:ptCount val="61"/>
                <c:pt idx="0">
                  <c:v>43435</c:v>
                </c:pt>
                <c:pt idx="1">
                  <c:v>43466</c:v>
                </c:pt>
                <c:pt idx="2">
                  <c:v>43497</c:v>
                </c:pt>
                <c:pt idx="3">
                  <c:v>43525</c:v>
                </c:pt>
                <c:pt idx="4">
                  <c:v>43556</c:v>
                </c:pt>
                <c:pt idx="5">
                  <c:v>43586</c:v>
                </c:pt>
                <c:pt idx="6">
                  <c:v>43617</c:v>
                </c:pt>
                <c:pt idx="7">
                  <c:v>43647</c:v>
                </c:pt>
                <c:pt idx="8">
                  <c:v>43678</c:v>
                </c:pt>
                <c:pt idx="9">
                  <c:v>43709</c:v>
                </c:pt>
                <c:pt idx="10">
                  <c:v>43739</c:v>
                </c:pt>
                <c:pt idx="11">
                  <c:v>43770</c:v>
                </c:pt>
                <c:pt idx="12">
                  <c:v>43800</c:v>
                </c:pt>
                <c:pt idx="13">
                  <c:v>43831</c:v>
                </c:pt>
                <c:pt idx="14">
                  <c:v>43862</c:v>
                </c:pt>
                <c:pt idx="15">
                  <c:v>43891</c:v>
                </c:pt>
                <c:pt idx="16">
                  <c:v>43922</c:v>
                </c:pt>
                <c:pt idx="17">
                  <c:v>43952</c:v>
                </c:pt>
                <c:pt idx="18">
                  <c:v>43983</c:v>
                </c:pt>
                <c:pt idx="19">
                  <c:v>44013</c:v>
                </c:pt>
                <c:pt idx="20">
                  <c:v>44044</c:v>
                </c:pt>
                <c:pt idx="21">
                  <c:v>44075</c:v>
                </c:pt>
                <c:pt idx="22">
                  <c:v>44105</c:v>
                </c:pt>
                <c:pt idx="23">
                  <c:v>44136</c:v>
                </c:pt>
                <c:pt idx="24">
                  <c:v>44166</c:v>
                </c:pt>
                <c:pt idx="25">
                  <c:v>44197</c:v>
                </c:pt>
                <c:pt idx="26">
                  <c:v>44228</c:v>
                </c:pt>
                <c:pt idx="27">
                  <c:v>44256</c:v>
                </c:pt>
                <c:pt idx="28">
                  <c:v>44287</c:v>
                </c:pt>
                <c:pt idx="29">
                  <c:v>44317</c:v>
                </c:pt>
                <c:pt idx="30">
                  <c:v>44348</c:v>
                </c:pt>
                <c:pt idx="31">
                  <c:v>44378</c:v>
                </c:pt>
                <c:pt idx="32">
                  <c:v>44409</c:v>
                </c:pt>
                <c:pt idx="33">
                  <c:v>44440</c:v>
                </c:pt>
                <c:pt idx="34">
                  <c:v>44470</c:v>
                </c:pt>
                <c:pt idx="35">
                  <c:v>44501</c:v>
                </c:pt>
                <c:pt idx="36">
                  <c:v>44531</c:v>
                </c:pt>
                <c:pt idx="37">
                  <c:v>44562</c:v>
                </c:pt>
                <c:pt idx="38">
                  <c:v>44593</c:v>
                </c:pt>
                <c:pt idx="39">
                  <c:v>44621</c:v>
                </c:pt>
                <c:pt idx="40">
                  <c:v>44652</c:v>
                </c:pt>
                <c:pt idx="41">
                  <c:v>44682</c:v>
                </c:pt>
                <c:pt idx="42">
                  <c:v>44713</c:v>
                </c:pt>
                <c:pt idx="43">
                  <c:v>44743</c:v>
                </c:pt>
                <c:pt idx="44">
                  <c:v>44774</c:v>
                </c:pt>
                <c:pt idx="45">
                  <c:v>44805</c:v>
                </c:pt>
                <c:pt idx="46">
                  <c:v>44835</c:v>
                </c:pt>
                <c:pt idx="47">
                  <c:v>44866</c:v>
                </c:pt>
                <c:pt idx="48">
                  <c:v>44896</c:v>
                </c:pt>
                <c:pt idx="49">
                  <c:v>44927</c:v>
                </c:pt>
                <c:pt idx="50">
                  <c:v>44958</c:v>
                </c:pt>
                <c:pt idx="51">
                  <c:v>44986</c:v>
                </c:pt>
                <c:pt idx="52">
                  <c:v>45017</c:v>
                </c:pt>
                <c:pt idx="53">
                  <c:v>45069</c:v>
                </c:pt>
                <c:pt idx="54">
                  <c:v>45100</c:v>
                </c:pt>
                <c:pt idx="55">
                  <c:v>45130</c:v>
                </c:pt>
                <c:pt idx="56">
                  <c:v>45161</c:v>
                </c:pt>
                <c:pt idx="57">
                  <c:v>45170</c:v>
                </c:pt>
                <c:pt idx="58">
                  <c:v>45200</c:v>
                </c:pt>
                <c:pt idx="59">
                  <c:v>45231</c:v>
                </c:pt>
                <c:pt idx="60">
                  <c:v>45261</c:v>
                </c:pt>
              </c:numCache>
            </c:numRef>
          </c:cat>
          <c:val>
            <c:numRef>
              <c:f>Sheet1!$D$11:$D$71</c:f>
              <c:numCache>
                <c:formatCode>0.00</c:formatCode>
                <c:ptCount val="61"/>
                <c:pt idx="0">
                  <c:v>1.9</c:v>
                </c:pt>
                <c:pt idx="1">
                  <c:v>1.6</c:v>
                </c:pt>
                <c:pt idx="2">
                  <c:v>1.5</c:v>
                </c:pt>
                <c:pt idx="3">
                  <c:v>1.9</c:v>
                </c:pt>
                <c:pt idx="4">
                  <c:v>2</c:v>
                </c:pt>
                <c:pt idx="5">
                  <c:v>1.7999999999999998</c:v>
                </c:pt>
                <c:pt idx="6">
                  <c:v>1.6</c:v>
                </c:pt>
                <c:pt idx="7">
                  <c:v>1.7999999999999998</c:v>
                </c:pt>
                <c:pt idx="8">
                  <c:v>1.7000000000000002</c:v>
                </c:pt>
                <c:pt idx="9">
                  <c:v>1.7000000000000002</c:v>
                </c:pt>
                <c:pt idx="10">
                  <c:v>1.7999999999999998</c:v>
                </c:pt>
                <c:pt idx="11">
                  <c:v>2.1</c:v>
                </c:pt>
                <c:pt idx="12">
                  <c:v>2.2999999999999998</c:v>
                </c:pt>
                <c:pt idx="13">
                  <c:v>2.5</c:v>
                </c:pt>
                <c:pt idx="14">
                  <c:v>2.2999999999999998</c:v>
                </c:pt>
                <c:pt idx="15">
                  <c:v>1.5</c:v>
                </c:pt>
                <c:pt idx="16">
                  <c:v>0.3</c:v>
                </c:pt>
                <c:pt idx="17">
                  <c:v>0.1</c:v>
                </c:pt>
                <c:pt idx="18">
                  <c:v>0.6</c:v>
                </c:pt>
                <c:pt idx="19">
                  <c:v>1</c:v>
                </c:pt>
                <c:pt idx="20">
                  <c:v>1.3</c:v>
                </c:pt>
                <c:pt idx="21">
                  <c:v>1.4000000000000001</c:v>
                </c:pt>
                <c:pt idx="22">
                  <c:v>1.2</c:v>
                </c:pt>
                <c:pt idx="23">
                  <c:v>1.2</c:v>
                </c:pt>
                <c:pt idx="24">
                  <c:v>1.4000000000000001</c:v>
                </c:pt>
                <c:pt idx="25">
                  <c:v>1.4000000000000001</c:v>
                </c:pt>
                <c:pt idx="26">
                  <c:v>1.7000000000000002</c:v>
                </c:pt>
                <c:pt idx="27">
                  <c:v>2.6</c:v>
                </c:pt>
                <c:pt idx="28">
                  <c:v>4.2</c:v>
                </c:pt>
                <c:pt idx="29">
                  <c:v>5</c:v>
                </c:pt>
                <c:pt idx="30">
                  <c:v>5.4</c:v>
                </c:pt>
                <c:pt idx="31">
                  <c:v>5.4</c:v>
                </c:pt>
                <c:pt idx="32">
                  <c:v>5.3</c:v>
                </c:pt>
                <c:pt idx="33">
                  <c:v>5.4</c:v>
                </c:pt>
                <c:pt idx="34">
                  <c:v>6.2</c:v>
                </c:pt>
                <c:pt idx="35">
                  <c:v>6.8</c:v>
                </c:pt>
                <c:pt idx="36">
                  <c:v>7</c:v>
                </c:pt>
                <c:pt idx="37">
                  <c:v>7.5</c:v>
                </c:pt>
                <c:pt idx="38">
                  <c:v>7.9</c:v>
                </c:pt>
                <c:pt idx="39">
                  <c:v>8.5</c:v>
                </c:pt>
                <c:pt idx="40">
                  <c:v>8.3000000000000007</c:v>
                </c:pt>
                <c:pt idx="41">
                  <c:v>8.6</c:v>
                </c:pt>
                <c:pt idx="42">
                  <c:v>9.1</c:v>
                </c:pt>
                <c:pt idx="43">
                  <c:v>8.5</c:v>
                </c:pt>
                <c:pt idx="44">
                  <c:v>8.3000000000000007</c:v>
                </c:pt>
                <c:pt idx="45">
                  <c:v>8.1999999999999993</c:v>
                </c:pt>
                <c:pt idx="46">
                  <c:v>7.7</c:v>
                </c:pt>
                <c:pt idx="47">
                  <c:v>7.1</c:v>
                </c:pt>
                <c:pt idx="48">
                  <c:v>6.5</c:v>
                </c:pt>
                <c:pt idx="49">
                  <c:v>6.4</c:v>
                </c:pt>
                <c:pt idx="50">
                  <c:v>6</c:v>
                </c:pt>
                <c:pt idx="51">
                  <c:v>5</c:v>
                </c:pt>
                <c:pt idx="52">
                  <c:v>4.9000000000000004</c:v>
                </c:pt>
                <c:pt idx="53" formatCode="General">
                  <c:v>4</c:v>
                </c:pt>
                <c:pt idx="54" formatCode="General">
                  <c:v>3</c:v>
                </c:pt>
                <c:pt idx="55" formatCode="General">
                  <c:v>3.2</c:v>
                </c:pt>
                <c:pt idx="56" formatCode="General">
                  <c:v>3.7</c:v>
                </c:pt>
                <c:pt idx="57" formatCode="General">
                  <c:v>3.7</c:v>
                </c:pt>
                <c:pt idx="58" formatCode="General">
                  <c:v>3.2</c:v>
                </c:pt>
                <c:pt idx="59" formatCode="General">
                  <c:v>3.1</c:v>
                </c:pt>
                <c:pt idx="60" formatCode="General">
                  <c:v>3.4</c:v>
                </c:pt>
              </c:numCache>
            </c:numRef>
          </c:val>
          <c:smooth val="0"/>
          <c:extLst>
            <c:ext xmlns:c16="http://schemas.microsoft.com/office/drawing/2014/chart" uri="{C3380CC4-5D6E-409C-BE32-E72D297353CC}">
              <c16:uniqueId val="{0000003F-F49F-42DB-93E7-DF341AA4EA47}"/>
            </c:ext>
          </c:extLst>
        </c:ser>
        <c:dLbls>
          <c:showLegendKey val="0"/>
          <c:showVal val="0"/>
          <c:showCatName val="0"/>
          <c:showSerName val="0"/>
          <c:showPercent val="0"/>
          <c:showBubbleSize val="0"/>
        </c:dLbls>
        <c:smooth val="0"/>
        <c:axId val="957551279"/>
        <c:axId val="957548783"/>
      </c:lineChart>
      <c:dateAx>
        <c:axId val="957551279"/>
        <c:scaling>
          <c:orientation val="minMax"/>
          <c:max val="45261"/>
          <c:min val="43435"/>
        </c:scaling>
        <c:delete val="0"/>
        <c:axPos val="b"/>
        <c:numFmt formatCode="[$-409]mmm\-yy;@"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957548783"/>
        <c:crosses val="autoZero"/>
        <c:auto val="1"/>
        <c:lblOffset val="100"/>
        <c:baseTimeUnit val="months"/>
        <c:majorUnit val="6"/>
        <c:majorTimeUnit val="months"/>
        <c:minorUnit val="1"/>
        <c:minorTimeUnit val="months"/>
      </c:dateAx>
      <c:valAx>
        <c:axId val="957548783"/>
        <c:scaling>
          <c:orientation val="minMax"/>
        </c:scaling>
        <c:delete val="0"/>
        <c:axPos val="l"/>
        <c:numFmt formatCode="#,##0.0&quot;%&quot;" sourceLinked="0"/>
        <c:majorTickMark val="none"/>
        <c:minorTickMark val="none"/>
        <c:tickLblPos val="nextTo"/>
        <c:spPr>
          <a:noFill/>
          <a:ln>
            <a:noFill/>
          </a:ln>
          <a:effectLst/>
        </c:spPr>
        <c:txPr>
          <a:bodyPr rot="-60000000" spcFirstLastPara="1" vertOverflow="ellipsis" vert="horz" wrap="square" anchor="ctr" anchorCtr="1"/>
          <a:lstStyle/>
          <a:p>
            <a:pPr>
              <a:defRPr sz="1100" b="1" i="0" u="none" strike="noStrike" kern="1200" baseline="0">
                <a:solidFill>
                  <a:schemeClr val="tx1"/>
                </a:solidFill>
                <a:latin typeface="+mn-lt"/>
                <a:ea typeface="+mn-ea"/>
                <a:cs typeface="+mn-cs"/>
              </a:defRPr>
            </a:pPr>
            <a:endParaRPr lang="en-US"/>
          </a:p>
        </c:txPr>
        <c:crossAx val="957551279"/>
        <c:crosses val="autoZero"/>
        <c:crossBetween val="midCat"/>
        <c:majorUnit val="1"/>
      </c:valAx>
      <c:spPr>
        <a:noFill/>
        <a:ln w="25400">
          <a:noFill/>
        </a:ln>
        <a:effectLst/>
      </c:spPr>
    </c:plotArea>
    <c:plotVisOnly val="1"/>
    <c:dispBlanksAs val="gap"/>
    <c:showDLblsOverMax val="0"/>
  </c:chart>
  <c:spPr>
    <a:noFill/>
    <a:ln>
      <a:solidFill>
        <a:schemeClr val="accent1"/>
      </a:solidFill>
    </a:ln>
    <a:effectLst/>
  </c:spPr>
  <c:txPr>
    <a:bodyPr/>
    <a:lstStyle/>
    <a:p>
      <a:pPr>
        <a:defRPr>
          <a:latin typeface="+mn-lt"/>
        </a:defRPr>
      </a:pPr>
      <a:endParaRPr lang="en-US"/>
    </a:p>
  </c:txPr>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FB852AFB-6236-429D-9266-A538B7ED0284}" type="datetimeFigureOut">
              <a:rPr lang="en-US" smtClean="0"/>
              <a:t>2/5/2024</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601287BC-4138-4CEE-B374-4ECA6E450D20}" type="slidenum">
              <a:rPr lang="en-US" smtClean="0"/>
              <a:t>‹#›</a:t>
            </a:fld>
            <a:endParaRPr lang="en-US" dirty="0"/>
          </a:p>
        </p:txBody>
      </p:sp>
    </p:spTree>
    <p:extLst>
      <p:ext uri="{BB962C8B-B14F-4D97-AF65-F5344CB8AC3E}">
        <p14:creationId xmlns:p14="http://schemas.microsoft.com/office/powerpoint/2010/main" val="1832561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a:t>
            </a:fld>
            <a:endParaRPr lang="en-US" dirty="0"/>
          </a:p>
        </p:txBody>
      </p:sp>
    </p:spTree>
    <p:extLst>
      <p:ext uri="{BB962C8B-B14F-4D97-AF65-F5344CB8AC3E}">
        <p14:creationId xmlns:p14="http://schemas.microsoft.com/office/powerpoint/2010/main" val="30152200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14</a:t>
            </a:fld>
            <a:endParaRPr lang="en-US" dirty="0"/>
          </a:p>
        </p:txBody>
      </p:sp>
    </p:spTree>
    <p:extLst>
      <p:ext uri="{BB962C8B-B14F-4D97-AF65-F5344CB8AC3E}">
        <p14:creationId xmlns:p14="http://schemas.microsoft.com/office/powerpoint/2010/main" val="586767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15</a:t>
            </a:fld>
            <a:endParaRPr lang="en-US" dirty="0"/>
          </a:p>
        </p:txBody>
      </p:sp>
    </p:spTree>
    <p:extLst>
      <p:ext uri="{BB962C8B-B14F-4D97-AF65-F5344CB8AC3E}">
        <p14:creationId xmlns:p14="http://schemas.microsoft.com/office/powerpoint/2010/main" val="35379516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16</a:t>
            </a:fld>
            <a:endParaRPr lang="en-US" dirty="0"/>
          </a:p>
        </p:txBody>
      </p:sp>
    </p:spTree>
    <p:extLst>
      <p:ext uri="{BB962C8B-B14F-4D97-AF65-F5344CB8AC3E}">
        <p14:creationId xmlns:p14="http://schemas.microsoft.com/office/powerpoint/2010/main" val="34020640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17</a:t>
            </a:fld>
            <a:endParaRPr lang="en-US" dirty="0"/>
          </a:p>
        </p:txBody>
      </p:sp>
    </p:spTree>
    <p:extLst>
      <p:ext uri="{BB962C8B-B14F-4D97-AF65-F5344CB8AC3E}">
        <p14:creationId xmlns:p14="http://schemas.microsoft.com/office/powerpoint/2010/main" val="2193085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CISA DOJ notice in January of this year on cyber threat of Chinese drones</a:t>
            </a:r>
          </a:p>
        </p:txBody>
      </p:sp>
      <p:sp>
        <p:nvSpPr>
          <p:cNvPr id="4" name="Slide Number Placeholder 3"/>
          <p:cNvSpPr>
            <a:spLocks noGrp="1"/>
          </p:cNvSpPr>
          <p:nvPr>
            <p:ph type="sldNum" sz="quarter" idx="5"/>
          </p:nvPr>
        </p:nvSpPr>
        <p:spPr/>
        <p:txBody>
          <a:bodyPr/>
          <a:lstStyle/>
          <a:p>
            <a:fld id="{601287BC-4138-4CEE-B374-4ECA6E450D20}" type="slidenum">
              <a:rPr lang="en-US" smtClean="0"/>
              <a:t>18</a:t>
            </a:fld>
            <a:endParaRPr lang="en-US" dirty="0"/>
          </a:p>
        </p:txBody>
      </p:sp>
    </p:spTree>
    <p:extLst>
      <p:ext uri="{BB962C8B-B14F-4D97-AF65-F5344CB8AC3E}">
        <p14:creationId xmlns:p14="http://schemas.microsoft.com/office/powerpoint/2010/main" val="30193985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1242 – allows MYP to be added to existing contracts</a:t>
            </a:r>
          </a:p>
        </p:txBody>
      </p:sp>
      <p:sp>
        <p:nvSpPr>
          <p:cNvPr id="4" name="Slide Number Placeholder 3"/>
          <p:cNvSpPr>
            <a:spLocks noGrp="1"/>
          </p:cNvSpPr>
          <p:nvPr>
            <p:ph type="sldNum" sz="quarter" idx="5"/>
          </p:nvPr>
        </p:nvSpPr>
        <p:spPr/>
        <p:txBody>
          <a:bodyPr/>
          <a:lstStyle/>
          <a:p>
            <a:fld id="{601287BC-4138-4CEE-B374-4ECA6E450D20}" type="slidenum">
              <a:rPr lang="en-US" smtClean="0"/>
              <a:t>19</a:t>
            </a:fld>
            <a:endParaRPr lang="en-US" dirty="0"/>
          </a:p>
        </p:txBody>
      </p:sp>
    </p:spTree>
    <p:extLst>
      <p:ext uri="{BB962C8B-B14F-4D97-AF65-F5344CB8AC3E}">
        <p14:creationId xmlns:p14="http://schemas.microsoft.com/office/powerpoint/2010/main" val="10943076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20</a:t>
            </a:fld>
            <a:endParaRPr lang="en-US" dirty="0"/>
          </a:p>
        </p:txBody>
      </p:sp>
    </p:spTree>
    <p:extLst>
      <p:ext uri="{BB962C8B-B14F-4D97-AF65-F5344CB8AC3E}">
        <p14:creationId xmlns:p14="http://schemas.microsoft.com/office/powerpoint/2010/main" val="2708003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21</a:t>
            </a:fld>
            <a:endParaRPr lang="en-US" dirty="0"/>
          </a:p>
        </p:txBody>
      </p:sp>
    </p:spTree>
    <p:extLst>
      <p:ext uri="{BB962C8B-B14F-4D97-AF65-F5344CB8AC3E}">
        <p14:creationId xmlns:p14="http://schemas.microsoft.com/office/powerpoint/2010/main" val="2371534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22</a:t>
            </a:fld>
            <a:endParaRPr lang="en-US" dirty="0"/>
          </a:p>
        </p:txBody>
      </p:sp>
    </p:spTree>
    <p:extLst>
      <p:ext uri="{BB962C8B-B14F-4D97-AF65-F5344CB8AC3E}">
        <p14:creationId xmlns:p14="http://schemas.microsoft.com/office/powerpoint/2010/main" val="34282500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23</a:t>
            </a:fld>
            <a:endParaRPr lang="en-US" dirty="0"/>
          </a:p>
        </p:txBody>
      </p:sp>
    </p:spTree>
    <p:extLst>
      <p:ext uri="{BB962C8B-B14F-4D97-AF65-F5344CB8AC3E}">
        <p14:creationId xmlns:p14="http://schemas.microsoft.com/office/powerpoint/2010/main" val="30757451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stock piling act lists the critical minerals</a:t>
            </a:r>
          </a:p>
        </p:txBody>
      </p:sp>
      <p:sp>
        <p:nvSpPr>
          <p:cNvPr id="4" name="Slide Number Placeholder 3"/>
          <p:cNvSpPr>
            <a:spLocks noGrp="1"/>
          </p:cNvSpPr>
          <p:nvPr>
            <p:ph type="sldNum" sz="quarter" idx="5"/>
          </p:nvPr>
        </p:nvSpPr>
        <p:spPr/>
        <p:txBody>
          <a:bodyPr/>
          <a:lstStyle/>
          <a:p>
            <a:fld id="{601287BC-4138-4CEE-B374-4ECA6E450D20}" type="slidenum">
              <a:rPr lang="en-US" smtClean="0"/>
              <a:t>6</a:t>
            </a:fld>
            <a:endParaRPr lang="en-US" dirty="0"/>
          </a:p>
        </p:txBody>
      </p:sp>
    </p:spTree>
    <p:extLst>
      <p:ext uri="{BB962C8B-B14F-4D97-AF65-F5344CB8AC3E}">
        <p14:creationId xmlns:p14="http://schemas.microsoft.com/office/powerpoint/2010/main" val="23955514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24</a:t>
            </a:fld>
            <a:endParaRPr lang="en-US" dirty="0"/>
          </a:p>
        </p:txBody>
      </p:sp>
    </p:spTree>
    <p:extLst>
      <p:ext uri="{BB962C8B-B14F-4D97-AF65-F5344CB8AC3E}">
        <p14:creationId xmlns:p14="http://schemas.microsoft.com/office/powerpoint/2010/main" val="948781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25</a:t>
            </a:fld>
            <a:endParaRPr lang="en-US" dirty="0"/>
          </a:p>
        </p:txBody>
      </p:sp>
    </p:spTree>
    <p:extLst>
      <p:ext uri="{BB962C8B-B14F-4D97-AF65-F5344CB8AC3E}">
        <p14:creationId xmlns:p14="http://schemas.microsoft.com/office/powerpoint/2010/main" val="17021929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26</a:t>
            </a:fld>
            <a:endParaRPr lang="en-US" dirty="0"/>
          </a:p>
        </p:txBody>
      </p:sp>
    </p:spTree>
    <p:extLst>
      <p:ext uri="{BB962C8B-B14F-4D97-AF65-F5344CB8AC3E}">
        <p14:creationId xmlns:p14="http://schemas.microsoft.com/office/powerpoint/2010/main" val="15288142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27</a:t>
            </a:fld>
            <a:endParaRPr lang="en-US" dirty="0"/>
          </a:p>
        </p:txBody>
      </p:sp>
    </p:spTree>
    <p:extLst>
      <p:ext uri="{BB962C8B-B14F-4D97-AF65-F5344CB8AC3E}">
        <p14:creationId xmlns:p14="http://schemas.microsoft.com/office/powerpoint/2010/main" val="27172506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28</a:t>
            </a:fld>
            <a:endParaRPr lang="en-US" dirty="0"/>
          </a:p>
        </p:txBody>
      </p:sp>
    </p:spTree>
    <p:extLst>
      <p:ext uri="{BB962C8B-B14F-4D97-AF65-F5344CB8AC3E}">
        <p14:creationId xmlns:p14="http://schemas.microsoft.com/office/powerpoint/2010/main" val="12314526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29</a:t>
            </a:fld>
            <a:endParaRPr lang="en-US" dirty="0"/>
          </a:p>
        </p:txBody>
      </p:sp>
    </p:spTree>
    <p:extLst>
      <p:ext uri="{BB962C8B-B14F-4D97-AF65-F5344CB8AC3E}">
        <p14:creationId xmlns:p14="http://schemas.microsoft.com/office/powerpoint/2010/main" val="342349555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1525 – this is not the problem. Implementation-business process reengineering is the problem</a:t>
            </a:r>
          </a:p>
        </p:txBody>
      </p:sp>
      <p:sp>
        <p:nvSpPr>
          <p:cNvPr id="4" name="Slide Number Placeholder 3"/>
          <p:cNvSpPr>
            <a:spLocks noGrp="1"/>
          </p:cNvSpPr>
          <p:nvPr>
            <p:ph type="sldNum" sz="quarter" idx="5"/>
          </p:nvPr>
        </p:nvSpPr>
        <p:spPr/>
        <p:txBody>
          <a:bodyPr/>
          <a:lstStyle/>
          <a:p>
            <a:fld id="{601287BC-4138-4CEE-B374-4ECA6E450D20}" type="slidenum">
              <a:rPr lang="en-US" smtClean="0"/>
              <a:t>30</a:t>
            </a:fld>
            <a:endParaRPr lang="en-US" dirty="0"/>
          </a:p>
        </p:txBody>
      </p:sp>
    </p:spTree>
    <p:extLst>
      <p:ext uri="{BB962C8B-B14F-4D97-AF65-F5344CB8AC3E}">
        <p14:creationId xmlns:p14="http://schemas.microsoft.com/office/powerpoint/2010/main" val="17516064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31</a:t>
            </a:fld>
            <a:endParaRPr lang="en-US" dirty="0"/>
          </a:p>
        </p:txBody>
      </p:sp>
    </p:spTree>
    <p:extLst>
      <p:ext uri="{BB962C8B-B14F-4D97-AF65-F5344CB8AC3E}">
        <p14:creationId xmlns:p14="http://schemas.microsoft.com/office/powerpoint/2010/main" val="220023481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32</a:t>
            </a:fld>
            <a:endParaRPr lang="en-US" dirty="0"/>
          </a:p>
        </p:txBody>
      </p:sp>
    </p:spTree>
    <p:extLst>
      <p:ext uri="{BB962C8B-B14F-4D97-AF65-F5344CB8AC3E}">
        <p14:creationId xmlns:p14="http://schemas.microsoft.com/office/powerpoint/2010/main" val="269595489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33</a:t>
            </a:fld>
            <a:endParaRPr lang="en-US" dirty="0"/>
          </a:p>
        </p:txBody>
      </p:sp>
    </p:spTree>
    <p:extLst>
      <p:ext uri="{BB962C8B-B14F-4D97-AF65-F5344CB8AC3E}">
        <p14:creationId xmlns:p14="http://schemas.microsoft.com/office/powerpoint/2010/main" val="225952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7</a:t>
            </a:fld>
            <a:endParaRPr lang="en-US" dirty="0"/>
          </a:p>
        </p:txBody>
      </p:sp>
    </p:spTree>
    <p:extLst>
      <p:ext uri="{BB962C8B-B14F-4D97-AF65-F5344CB8AC3E}">
        <p14:creationId xmlns:p14="http://schemas.microsoft.com/office/powerpoint/2010/main" val="13771153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34</a:t>
            </a:fld>
            <a:endParaRPr lang="en-US" dirty="0"/>
          </a:p>
        </p:txBody>
      </p:sp>
    </p:spTree>
    <p:extLst>
      <p:ext uri="{BB962C8B-B14F-4D97-AF65-F5344CB8AC3E}">
        <p14:creationId xmlns:p14="http://schemas.microsoft.com/office/powerpoint/2010/main" val="9569463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35</a:t>
            </a:fld>
            <a:endParaRPr lang="en-US" dirty="0"/>
          </a:p>
        </p:txBody>
      </p:sp>
    </p:spTree>
    <p:extLst>
      <p:ext uri="{BB962C8B-B14F-4D97-AF65-F5344CB8AC3E}">
        <p14:creationId xmlns:p14="http://schemas.microsoft.com/office/powerpoint/2010/main" val="199212298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36</a:t>
            </a:fld>
            <a:endParaRPr lang="en-US" dirty="0"/>
          </a:p>
        </p:txBody>
      </p:sp>
    </p:spTree>
    <p:extLst>
      <p:ext uri="{BB962C8B-B14F-4D97-AF65-F5344CB8AC3E}">
        <p14:creationId xmlns:p14="http://schemas.microsoft.com/office/powerpoint/2010/main" val="32527652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37</a:t>
            </a:fld>
            <a:endParaRPr lang="en-US" dirty="0"/>
          </a:p>
        </p:txBody>
      </p:sp>
    </p:spTree>
    <p:extLst>
      <p:ext uri="{BB962C8B-B14F-4D97-AF65-F5344CB8AC3E}">
        <p14:creationId xmlns:p14="http://schemas.microsoft.com/office/powerpoint/2010/main" val="334512641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38</a:t>
            </a:fld>
            <a:endParaRPr lang="en-US" dirty="0"/>
          </a:p>
        </p:txBody>
      </p:sp>
    </p:spTree>
    <p:extLst>
      <p:ext uri="{BB962C8B-B14F-4D97-AF65-F5344CB8AC3E}">
        <p14:creationId xmlns:p14="http://schemas.microsoft.com/office/powerpoint/2010/main" val="359767192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39</a:t>
            </a:fld>
            <a:endParaRPr lang="en-US" dirty="0"/>
          </a:p>
        </p:txBody>
      </p:sp>
    </p:spTree>
    <p:extLst>
      <p:ext uri="{BB962C8B-B14F-4D97-AF65-F5344CB8AC3E}">
        <p14:creationId xmlns:p14="http://schemas.microsoft.com/office/powerpoint/2010/main" val="5233783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40</a:t>
            </a:fld>
            <a:endParaRPr lang="en-US" dirty="0"/>
          </a:p>
        </p:txBody>
      </p:sp>
    </p:spTree>
    <p:extLst>
      <p:ext uri="{BB962C8B-B14F-4D97-AF65-F5344CB8AC3E}">
        <p14:creationId xmlns:p14="http://schemas.microsoft.com/office/powerpoint/2010/main" val="4784488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41</a:t>
            </a:fld>
            <a:endParaRPr lang="en-US" dirty="0"/>
          </a:p>
        </p:txBody>
      </p:sp>
    </p:spTree>
    <p:extLst>
      <p:ext uri="{BB962C8B-B14F-4D97-AF65-F5344CB8AC3E}">
        <p14:creationId xmlns:p14="http://schemas.microsoft.com/office/powerpoint/2010/main" val="245464602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42</a:t>
            </a:fld>
            <a:endParaRPr lang="en-US" dirty="0"/>
          </a:p>
        </p:txBody>
      </p:sp>
    </p:spTree>
    <p:extLst>
      <p:ext uri="{BB962C8B-B14F-4D97-AF65-F5344CB8AC3E}">
        <p14:creationId xmlns:p14="http://schemas.microsoft.com/office/powerpoint/2010/main" val="36530825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8</a:t>
            </a:fld>
            <a:endParaRPr lang="en-US" dirty="0"/>
          </a:p>
        </p:txBody>
      </p:sp>
    </p:spTree>
    <p:extLst>
      <p:ext uri="{BB962C8B-B14F-4D97-AF65-F5344CB8AC3E}">
        <p14:creationId xmlns:p14="http://schemas.microsoft.com/office/powerpoint/2010/main" val="1412777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 835 has been offered for the last three years and is in line with the executive order</a:t>
            </a:r>
          </a:p>
        </p:txBody>
      </p:sp>
      <p:sp>
        <p:nvSpPr>
          <p:cNvPr id="4" name="Slide Number Placeholder 3"/>
          <p:cNvSpPr>
            <a:spLocks noGrp="1"/>
          </p:cNvSpPr>
          <p:nvPr>
            <p:ph type="sldNum" sz="quarter" idx="5"/>
          </p:nvPr>
        </p:nvSpPr>
        <p:spPr/>
        <p:txBody>
          <a:bodyPr/>
          <a:lstStyle/>
          <a:p>
            <a:fld id="{601287BC-4138-4CEE-B374-4ECA6E450D20}" type="slidenum">
              <a:rPr lang="en-US" smtClean="0"/>
              <a:t>9</a:t>
            </a:fld>
            <a:endParaRPr lang="en-US" dirty="0"/>
          </a:p>
        </p:txBody>
      </p:sp>
    </p:spTree>
    <p:extLst>
      <p:ext uri="{BB962C8B-B14F-4D97-AF65-F5344CB8AC3E}">
        <p14:creationId xmlns:p14="http://schemas.microsoft.com/office/powerpoint/2010/main" val="3743305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10</a:t>
            </a:fld>
            <a:endParaRPr lang="en-US" dirty="0"/>
          </a:p>
        </p:txBody>
      </p:sp>
    </p:spTree>
    <p:extLst>
      <p:ext uri="{BB962C8B-B14F-4D97-AF65-F5344CB8AC3E}">
        <p14:creationId xmlns:p14="http://schemas.microsoft.com/office/powerpoint/2010/main" val="1157325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11</a:t>
            </a:fld>
            <a:endParaRPr lang="en-US" dirty="0"/>
          </a:p>
        </p:txBody>
      </p:sp>
    </p:spTree>
    <p:extLst>
      <p:ext uri="{BB962C8B-B14F-4D97-AF65-F5344CB8AC3E}">
        <p14:creationId xmlns:p14="http://schemas.microsoft.com/office/powerpoint/2010/main" val="17659320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12</a:t>
            </a:fld>
            <a:endParaRPr lang="en-US" dirty="0"/>
          </a:p>
        </p:txBody>
      </p:sp>
    </p:spTree>
    <p:extLst>
      <p:ext uri="{BB962C8B-B14F-4D97-AF65-F5344CB8AC3E}">
        <p14:creationId xmlns:p14="http://schemas.microsoft.com/office/powerpoint/2010/main" val="23730068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01287BC-4138-4CEE-B374-4ECA6E450D20}" type="slidenum">
              <a:rPr lang="en-US" smtClean="0"/>
              <a:t>13</a:t>
            </a:fld>
            <a:endParaRPr lang="en-US" dirty="0"/>
          </a:p>
        </p:txBody>
      </p:sp>
    </p:spTree>
    <p:extLst>
      <p:ext uri="{BB962C8B-B14F-4D97-AF65-F5344CB8AC3E}">
        <p14:creationId xmlns:p14="http://schemas.microsoft.com/office/powerpoint/2010/main" val="3935754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F46D3-3CFB-4311-A584-741BAC1E450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7EAD1CA-DFD5-4825-BACE-4AC08094A6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33A729B-0104-46DA-B208-16DC1330D833}"/>
              </a:ext>
            </a:extLst>
          </p:cNvPr>
          <p:cNvSpPr>
            <a:spLocks noGrp="1"/>
          </p:cNvSpPr>
          <p:nvPr>
            <p:ph type="dt" sz="half" idx="10"/>
          </p:nvPr>
        </p:nvSpPr>
        <p:spPr/>
        <p:txBody>
          <a:bodyPr/>
          <a:lstStyle/>
          <a:p>
            <a:fld id="{3658A913-98DE-4E63-A72C-BBF7C3B5ECA0}" type="datetime1">
              <a:rPr lang="en-US" smtClean="0"/>
              <a:t>2/5/2024</a:t>
            </a:fld>
            <a:endParaRPr lang="en-US" dirty="0"/>
          </a:p>
        </p:txBody>
      </p:sp>
      <p:sp>
        <p:nvSpPr>
          <p:cNvPr id="5" name="Footer Placeholder 4">
            <a:extLst>
              <a:ext uri="{FF2B5EF4-FFF2-40B4-BE49-F238E27FC236}">
                <a16:creationId xmlns:a16="http://schemas.microsoft.com/office/drawing/2014/main" id="{B66EBC77-B395-4C7A-B2E1-8DE8FAB9E16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4375534-C0C9-40C8-AF72-04262DEFC78F}"/>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279381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0FD4-7C15-48A4-8852-10DD638A60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127D27-6589-4D6B-81B1-51FCDA3C982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0E187F-4570-48A8-A52D-832088576C79}"/>
              </a:ext>
            </a:extLst>
          </p:cNvPr>
          <p:cNvSpPr>
            <a:spLocks noGrp="1"/>
          </p:cNvSpPr>
          <p:nvPr>
            <p:ph type="dt" sz="half" idx="10"/>
          </p:nvPr>
        </p:nvSpPr>
        <p:spPr/>
        <p:txBody>
          <a:bodyPr/>
          <a:lstStyle/>
          <a:p>
            <a:fld id="{52B67C85-215B-4413-865F-BFFFFCE837FA}" type="datetime1">
              <a:rPr lang="en-US" smtClean="0"/>
              <a:t>2/5/2024</a:t>
            </a:fld>
            <a:endParaRPr lang="en-US" dirty="0"/>
          </a:p>
        </p:txBody>
      </p:sp>
      <p:sp>
        <p:nvSpPr>
          <p:cNvPr id="5" name="Footer Placeholder 4">
            <a:extLst>
              <a:ext uri="{FF2B5EF4-FFF2-40B4-BE49-F238E27FC236}">
                <a16:creationId xmlns:a16="http://schemas.microsoft.com/office/drawing/2014/main" id="{76D0E2E5-4651-412B-934F-5A1F0C983C7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DF75AC2-B0D0-4648-93DD-FF461733477A}"/>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271832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020027B-7110-4C62-8EB8-66FD898323D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CE3567-67AF-4923-8626-F5611097845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9E3A996-217A-4E30-8A76-336B9F95001D}"/>
              </a:ext>
            </a:extLst>
          </p:cNvPr>
          <p:cNvSpPr>
            <a:spLocks noGrp="1"/>
          </p:cNvSpPr>
          <p:nvPr>
            <p:ph type="dt" sz="half" idx="10"/>
          </p:nvPr>
        </p:nvSpPr>
        <p:spPr/>
        <p:txBody>
          <a:bodyPr/>
          <a:lstStyle/>
          <a:p>
            <a:fld id="{08B6BF79-B1EA-4604-B2FC-95F4D4BE8E91}" type="datetime1">
              <a:rPr lang="en-US" smtClean="0"/>
              <a:t>2/5/2024</a:t>
            </a:fld>
            <a:endParaRPr lang="en-US" dirty="0"/>
          </a:p>
        </p:txBody>
      </p:sp>
      <p:sp>
        <p:nvSpPr>
          <p:cNvPr id="5" name="Footer Placeholder 4">
            <a:extLst>
              <a:ext uri="{FF2B5EF4-FFF2-40B4-BE49-F238E27FC236}">
                <a16:creationId xmlns:a16="http://schemas.microsoft.com/office/drawing/2014/main" id="{0EF11852-D746-4963-BB37-6B946383B9F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F5E40C9-411F-4E87-A619-F660833EF1BA}"/>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55298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C7A4C-AF00-405C-A4FF-3BA47C1C9B1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5F34B-0D0F-4553-82B7-3B8C31D0150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00FE7F-CC72-48F0-BF0C-E7590AF0EB7C}"/>
              </a:ext>
            </a:extLst>
          </p:cNvPr>
          <p:cNvSpPr>
            <a:spLocks noGrp="1"/>
          </p:cNvSpPr>
          <p:nvPr>
            <p:ph type="dt" sz="half" idx="10"/>
          </p:nvPr>
        </p:nvSpPr>
        <p:spPr/>
        <p:txBody>
          <a:bodyPr/>
          <a:lstStyle/>
          <a:p>
            <a:fld id="{AD3F992E-105D-41AB-9537-536E99513683}" type="datetime1">
              <a:rPr lang="en-US" smtClean="0"/>
              <a:t>2/5/2024</a:t>
            </a:fld>
            <a:endParaRPr lang="en-US" dirty="0"/>
          </a:p>
        </p:txBody>
      </p:sp>
      <p:sp>
        <p:nvSpPr>
          <p:cNvPr id="5" name="Footer Placeholder 4">
            <a:extLst>
              <a:ext uri="{FF2B5EF4-FFF2-40B4-BE49-F238E27FC236}">
                <a16:creationId xmlns:a16="http://schemas.microsoft.com/office/drawing/2014/main" id="{DE95F659-2E98-4846-AC6A-243F7D8AF60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D39C9B7-5E08-4D0B-8884-08A7E26F3A28}"/>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127803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08E71C-FCA8-45F4-9C1D-3AE27DF4C33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2B2B94-1D7F-4756-AFE9-CC2AACC0B6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715D59E-4B62-47B5-B55E-033E5C835BAC}"/>
              </a:ext>
            </a:extLst>
          </p:cNvPr>
          <p:cNvSpPr>
            <a:spLocks noGrp="1"/>
          </p:cNvSpPr>
          <p:nvPr>
            <p:ph type="dt" sz="half" idx="10"/>
          </p:nvPr>
        </p:nvSpPr>
        <p:spPr/>
        <p:txBody>
          <a:bodyPr/>
          <a:lstStyle/>
          <a:p>
            <a:fld id="{6FB49607-EB13-4A1E-964C-1BACDF2B9AE1}" type="datetime1">
              <a:rPr lang="en-US" smtClean="0"/>
              <a:t>2/5/2024</a:t>
            </a:fld>
            <a:endParaRPr lang="en-US" dirty="0"/>
          </a:p>
        </p:txBody>
      </p:sp>
      <p:sp>
        <p:nvSpPr>
          <p:cNvPr id="5" name="Footer Placeholder 4">
            <a:extLst>
              <a:ext uri="{FF2B5EF4-FFF2-40B4-BE49-F238E27FC236}">
                <a16:creationId xmlns:a16="http://schemas.microsoft.com/office/drawing/2014/main" id="{E7A8D2B1-8DB1-4EA8-B95E-620AC1B93BC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3696520-4D18-4132-B62E-ABCA10455C59}"/>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245013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E3221-9AFC-4C53-83C6-40966606A1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84AFC75-B264-42E8-9A52-AAC836F6508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1659EF-3F09-407A-99B7-AE01BB15D9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5D49591-5A99-486F-A5BB-16ADCD572D38}"/>
              </a:ext>
            </a:extLst>
          </p:cNvPr>
          <p:cNvSpPr>
            <a:spLocks noGrp="1"/>
          </p:cNvSpPr>
          <p:nvPr>
            <p:ph type="dt" sz="half" idx="10"/>
          </p:nvPr>
        </p:nvSpPr>
        <p:spPr/>
        <p:txBody>
          <a:bodyPr/>
          <a:lstStyle/>
          <a:p>
            <a:fld id="{2D9F0DD9-AF4D-4ADA-BD20-F96B66EC8E88}" type="datetime1">
              <a:rPr lang="en-US" smtClean="0"/>
              <a:t>2/5/2024</a:t>
            </a:fld>
            <a:endParaRPr lang="en-US" dirty="0"/>
          </a:p>
        </p:txBody>
      </p:sp>
      <p:sp>
        <p:nvSpPr>
          <p:cNvPr id="6" name="Footer Placeholder 5">
            <a:extLst>
              <a:ext uri="{FF2B5EF4-FFF2-40B4-BE49-F238E27FC236}">
                <a16:creationId xmlns:a16="http://schemas.microsoft.com/office/drawing/2014/main" id="{BFE12D93-70A1-46D5-BD42-0BCFF458808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EF2890-04D5-4ACB-AE25-9AB7FC43847D}"/>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349815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683CC-7B1E-4462-AE89-1E5CFB3AA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F8F2C58-59FE-45F0-BE20-699885CD43C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BC67DB9-A852-49A5-A6E6-0A726977ABE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244CE2-ED5A-40CE-9136-54E79E625AF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FDF0B2E-D67E-463C-B1E8-C0893C6DBFC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046DD8A-44A9-4288-854A-CFEBCE0927D8}"/>
              </a:ext>
            </a:extLst>
          </p:cNvPr>
          <p:cNvSpPr>
            <a:spLocks noGrp="1"/>
          </p:cNvSpPr>
          <p:nvPr>
            <p:ph type="dt" sz="half" idx="10"/>
          </p:nvPr>
        </p:nvSpPr>
        <p:spPr/>
        <p:txBody>
          <a:bodyPr/>
          <a:lstStyle/>
          <a:p>
            <a:fld id="{0935A8C3-EE9F-4F93-B7B2-6654A389BE9D}" type="datetime1">
              <a:rPr lang="en-US" smtClean="0"/>
              <a:t>2/5/2024</a:t>
            </a:fld>
            <a:endParaRPr lang="en-US" dirty="0"/>
          </a:p>
        </p:txBody>
      </p:sp>
      <p:sp>
        <p:nvSpPr>
          <p:cNvPr id="8" name="Footer Placeholder 7">
            <a:extLst>
              <a:ext uri="{FF2B5EF4-FFF2-40B4-BE49-F238E27FC236}">
                <a16:creationId xmlns:a16="http://schemas.microsoft.com/office/drawing/2014/main" id="{CD18C511-5626-45A6-80A6-55DC22B4B6F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4D4AE7EE-6691-483D-ACCD-6828F88354A2}"/>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33702104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D7C23-D1C0-4771-92DD-629FACC8078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D96BFB-8EA2-4E39-8004-1F7696C9743C}"/>
              </a:ext>
            </a:extLst>
          </p:cNvPr>
          <p:cNvSpPr>
            <a:spLocks noGrp="1"/>
          </p:cNvSpPr>
          <p:nvPr>
            <p:ph type="dt" sz="half" idx="10"/>
          </p:nvPr>
        </p:nvSpPr>
        <p:spPr/>
        <p:txBody>
          <a:bodyPr/>
          <a:lstStyle/>
          <a:p>
            <a:fld id="{51727CB1-F7F2-4A82-995A-D5B83D963F3A}" type="datetime1">
              <a:rPr lang="en-US" smtClean="0"/>
              <a:t>2/5/2024</a:t>
            </a:fld>
            <a:endParaRPr lang="en-US" dirty="0"/>
          </a:p>
        </p:txBody>
      </p:sp>
      <p:sp>
        <p:nvSpPr>
          <p:cNvPr id="4" name="Footer Placeholder 3">
            <a:extLst>
              <a:ext uri="{FF2B5EF4-FFF2-40B4-BE49-F238E27FC236}">
                <a16:creationId xmlns:a16="http://schemas.microsoft.com/office/drawing/2014/main" id="{E06753BB-FB51-4702-9ADE-E6F696328A0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B6155D4-FD91-47DA-8669-6A3D327E9FA0}"/>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56629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E74E96-CFF8-4250-AA05-0C93709C977A}"/>
              </a:ext>
            </a:extLst>
          </p:cNvPr>
          <p:cNvSpPr>
            <a:spLocks noGrp="1"/>
          </p:cNvSpPr>
          <p:nvPr>
            <p:ph type="dt" sz="half" idx="10"/>
          </p:nvPr>
        </p:nvSpPr>
        <p:spPr/>
        <p:txBody>
          <a:bodyPr/>
          <a:lstStyle/>
          <a:p>
            <a:fld id="{324AAAEC-B19B-4D7B-A175-CB803EDD48B3}" type="datetime1">
              <a:rPr lang="en-US" smtClean="0"/>
              <a:t>2/5/2024</a:t>
            </a:fld>
            <a:endParaRPr lang="en-US" dirty="0"/>
          </a:p>
        </p:txBody>
      </p:sp>
      <p:sp>
        <p:nvSpPr>
          <p:cNvPr id="3" name="Footer Placeholder 2">
            <a:extLst>
              <a:ext uri="{FF2B5EF4-FFF2-40B4-BE49-F238E27FC236}">
                <a16:creationId xmlns:a16="http://schemas.microsoft.com/office/drawing/2014/main" id="{1A23F88A-E4AE-4847-B57F-2D5DC0B2E4A8}"/>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374FEED2-216C-497D-8A77-4C4D50662C12}"/>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3335788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BAD8A-C847-4B96-B4D0-1E23627FCB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139C9E3-BFCC-4857-9CAB-D5BEFCE6189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6280227-7D8C-46AB-8B7F-CC7F26BE6A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143FA2-4E86-40F8-81C1-30E62E4354C0}"/>
              </a:ext>
            </a:extLst>
          </p:cNvPr>
          <p:cNvSpPr>
            <a:spLocks noGrp="1"/>
          </p:cNvSpPr>
          <p:nvPr>
            <p:ph type="dt" sz="half" idx="10"/>
          </p:nvPr>
        </p:nvSpPr>
        <p:spPr/>
        <p:txBody>
          <a:bodyPr/>
          <a:lstStyle/>
          <a:p>
            <a:fld id="{5136CB9C-681B-4DD6-976F-53AA9A990526}" type="datetime1">
              <a:rPr lang="en-US" smtClean="0"/>
              <a:t>2/5/2024</a:t>
            </a:fld>
            <a:endParaRPr lang="en-US" dirty="0"/>
          </a:p>
        </p:txBody>
      </p:sp>
      <p:sp>
        <p:nvSpPr>
          <p:cNvPr id="6" name="Footer Placeholder 5">
            <a:extLst>
              <a:ext uri="{FF2B5EF4-FFF2-40B4-BE49-F238E27FC236}">
                <a16:creationId xmlns:a16="http://schemas.microsoft.com/office/drawing/2014/main" id="{02785844-B0D7-4A6F-B03C-C19FEC955E4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95C798-C064-41EB-A86B-9B03ECC67E8B}"/>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108936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7F79-36F3-4C66-A674-F2865AFADA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B2BDDC5-B698-4295-AC88-B8964B14D3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B015AD2-568C-4D85-9706-F265ABBA86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73C81E7-1412-4F82-B4AC-2FDC663F18C5}"/>
              </a:ext>
            </a:extLst>
          </p:cNvPr>
          <p:cNvSpPr>
            <a:spLocks noGrp="1"/>
          </p:cNvSpPr>
          <p:nvPr>
            <p:ph type="dt" sz="half" idx="10"/>
          </p:nvPr>
        </p:nvSpPr>
        <p:spPr/>
        <p:txBody>
          <a:bodyPr/>
          <a:lstStyle/>
          <a:p>
            <a:fld id="{98883486-F4FD-4EF0-9C0A-420C68EA14EF}" type="datetime1">
              <a:rPr lang="en-US" smtClean="0"/>
              <a:t>2/5/2024</a:t>
            </a:fld>
            <a:endParaRPr lang="en-US" dirty="0"/>
          </a:p>
        </p:txBody>
      </p:sp>
      <p:sp>
        <p:nvSpPr>
          <p:cNvPr id="6" name="Footer Placeholder 5">
            <a:extLst>
              <a:ext uri="{FF2B5EF4-FFF2-40B4-BE49-F238E27FC236}">
                <a16:creationId xmlns:a16="http://schemas.microsoft.com/office/drawing/2014/main" id="{13D92804-2E93-4073-8DA8-82CD2729CE8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8319E20-4979-4988-98DF-FAC38A384733}"/>
              </a:ext>
            </a:extLst>
          </p:cNvPr>
          <p:cNvSpPr>
            <a:spLocks noGrp="1"/>
          </p:cNvSpPr>
          <p:nvPr>
            <p:ph type="sldNum" sz="quarter" idx="12"/>
          </p:nvPr>
        </p:nvSpPr>
        <p:spPr/>
        <p:txBody>
          <a:bodyPr/>
          <a:lstStyle/>
          <a:p>
            <a:fld id="{B715CB5C-FA2A-4B17-8BA5-2DB4B77A69FC}" type="slidenum">
              <a:rPr lang="en-US" smtClean="0"/>
              <a:t>‹#›</a:t>
            </a:fld>
            <a:endParaRPr lang="en-US" dirty="0"/>
          </a:p>
        </p:txBody>
      </p:sp>
    </p:spTree>
    <p:extLst>
      <p:ext uri="{BB962C8B-B14F-4D97-AF65-F5344CB8AC3E}">
        <p14:creationId xmlns:p14="http://schemas.microsoft.com/office/powerpoint/2010/main" val="3784884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B53F68F-EF20-4414-BC62-58E7F3C80FC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A2EBC95-C680-48D9-9202-A6722585E9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2395A2-5016-48A6-AEAB-B2E7057B3A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93620E-CD81-4BBF-9966-1DF479BAE36B}" type="datetime1">
              <a:rPr lang="en-US" smtClean="0"/>
              <a:t>2/5/2024</a:t>
            </a:fld>
            <a:endParaRPr lang="en-US" dirty="0"/>
          </a:p>
        </p:txBody>
      </p:sp>
      <p:sp>
        <p:nvSpPr>
          <p:cNvPr id="5" name="Footer Placeholder 4">
            <a:extLst>
              <a:ext uri="{FF2B5EF4-FFF2-40B4-BE49-F238E27FC236}">
                <a16:creationId xmlns:a16="http://schemas.microsoft.com/office/drawing/2014/main" id="{941AF0CF-5225-4B18-8223-E0204343B1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18663EE-AEBF-4ECC-A3C2-B2A84C53A2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5CB5C-FA2A-4B17-8BA5-2DB4B77A69FC}" type="slidenum">
              <a:rPr lang="en-US" smtClean="0"/>
              <a:t>‹#›</a:t>
            </a:fld>
            <a:endParaRPr lang="en-US" dirty="0"/>
          </a:p>
        </p:txBody>
      </p:sp>
    </p:spTree>
    <p:extLst>
      <p:ext uri="{BB962C8B-B14F-4D97-AF65-F5344CB8AC3E}">
        <p14:creationId xmlns:p14="http://schemas.microsoft.com/office/powerpoint/2010/main" val="42350199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about:blan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a:xfrm>
            <a:off x="1114148" y="2060125"/>
            <a:ext cx="9987378" cy="3104446"/>
          </a:xfrm>
        </p:spPr>
        <p:txBody>
          <a:bodyPr>
            <a:normAutofit fontScale="90000"/>
          </a:bodyPr>
          <a:lstStyle/>
          <a:p>
            <a:r>
              <a:rPr lang="en-US" b="1" dirty="0"/>
              <a:t>Select Acquisition Policy Provisions in the FY2024 NDAA </a:t>
            </a:r>
            <a:br>
              <a:rPr lang="en-US" b="1" dirty="0"/>
            </a:br>
            <a:r>
              <a:rPr lang="en-US" b="1" dirty="0"/>
              <a:t>(PL 118-31)</a:t>
            </a:r>
            <a:br>
              <a:rPr lang="en-US" b="1" dirty="0"/>
            </a:br>
            <a:endParaRPr lang="en-US" b="1" dirty="0"/>
          </a:p>
        </p:txBody>
      </p:sp>
      <p:sp>
        <p:nvSpPr>
          <p:cNvPr id="3" name="TextBox 2">
            <a:extLst>
              <a:ext uri="{FF2B5EF4-FFF2-40B4-BE49-F238E27FC236}">
                <a16:creationId xmlns:a16="http://schemas.microsoft.com/office/drawing/2014/main" id="{BE37770A-EA1F-4666-BDAA-757B121D12C8}"/>
              </a:ext>
            </a:extLst>
          </p:cNvPr>
          <p:cNvSpPr txBox="1"/>
          <p:nvPr/>
        </p:nvSpPr>
        <p:spPr>
          <a:xfrm>
            <a:off x="8894617" y="5638326"/>
            <a:ext cx="3842457" cy="369332"/>
          </a:xfrm>
          <a:prstGeom prst="rect">
            <a:avLst/>
          </a:prstGeom>
          <a:noFill/>
        </p:spPr>
        <p:txBody>
          <a:bodyPr wrap="square" rtlCol="0">
            <a:spAutoFit/>
          </a:bodyPr>
          <a:lstStyle/>
          <a:p>
            <a:r>
              <a:rPr lang="en-US" i="1" dirty="0"/>
              <a:t>As of: </a:t>
            </a:r>
            <a:r>
              <a:rPr lang="en-US" dirty="0"/>
              <a:t>January 17, 2024</a:t>
            </a:r>
          </a:p>
        </p:txBody>
      </p:sp>
      <p:sp>
        <p:nvSpPr>
          <p:cNvPr id="4" name="Slide Number Placeholder 3">
            <a:extLst>
              <a:ext uri="{FF2B5EF4-FFF2-40B4-BE49-F238E27FC236}">
                <a16:creationId xmlns:a16="http://schemas.microsoft.com/office/drawing/2014/main" id="{1EBB5068-1651-CEAD-CDCE-49C3537382F0}"/>
              </a:ext>
            </a:extLst>
          </p:cNvPr>
          <p:cNvSpPr>
            <a:spLocks noGrp="1"/>
          </p:cNvSpPr>
          <p:nvPr>
            <p:ph type="sldNum" sz="quarter" idx="12"/>
          </p:nvPr>
        </p:nvSpPr>
        <p:spPr/>
        <p:txBody>
          <a:bodyPr/>
          <a:lstStyle/>
          <a:p>
            <a:fld id="{B715CB5C-FA2A-4B17-8BA5-2DB4B77A69FC}" type="slidenum">
              <a:rPr lang="en-US" smtClean="0"/>
              <a:t>1</a:t>
            </a:fld>
            <a:endParaRPr lang="en-US" dirty="0"/>
          </a:p>
        </p:txBody>
      </p:sp>
    </p:spTree>
    <p:extLst>
      <p:ext uri="{BB962C8B-B14F-4D97-AF65-F5344CB8AC3E}">
        <p14:creationId xmlns:p14="http://schemas.microsoft.com/office/powerpoint/2010/main" val="34918513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Domestic Content</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868130" cy="5290991"/>
          </a:xfrm>
        </p:spPr>
        <p:txBody>
          <a:bodyPr>
            <a:normAutofit/>
          </a:bodyPr>
          <a:lstStyle/>
          <a:p>
            <a:r>
              <a:rPr lang="en-US" dirty="0"/>
              <a:t>Sec. 1080. Modifying the Definition of Domestic Source for DPA Title III (S 1080) </a:t>
            </a:r>
          </a:p>
          <a:p>
            <a:pPr lvl="1"/>
            <a:r>
              <a:rPr lang="en-US" dirty="0"/>
              <a:t>Amends 50 USC 4552, expanding the definition of domestic source</a:t>
            </a:r>
            <a:r>
              <a:rPr lang="en-US" i="1" dirty="0"/>
              <a:t>—only for DPA Title III—</a:t>
            </a:r>
            <a:r>
              <a:rPr lang="en-US" dirty="0"/>
              <a:t>to include a business in Australia or the United Kingdom, if</a:t>
            </a:r>
          </a:p>
          <a:p>
            <a:pPr lvl="2"/>
            <a:r>
              <a:rPr lang="en-US" dirty="0"/>
              <a:t>A U.S. or Canadian business cannot fulfill the requirement, and </a:t>
            </a:r>
          </a:p>
          <a:p>
            <a:pPr lvl="2"/>
            <a:r>
              <a:rPr lang="en-US" dirty="0"/>
              <a:t>The requirement is for a defense article (as broadly defined in 22 USC 2403) or material critical to national defense or security (as defined by 50 USC 98h-1) </a:t>
            </a:r>
          </a:p>
          <a:p>
            <a:pPr lvl="1"/>
            <a:r>
              <a:rPr lang="en-US" dirty="0"/>
              <a:t>Amends 50 USC 4531 (Presidential Authorization for the national defense), by requiring the head of an agency to submit a report to, and brief the appropriate congressional committees</a:t>
            </a:r>
          </a:p>
          <a:p>
            <a:pPr lvl="2"/>
            <a:r>
              <a:rPr lang="en-US" dirty="0"/>
              <a:t>Within 30 days of using these authorities</a:t>
            </a:r>
          </a:p>
          <a:p>
            <a:pPr lvl="2"/>
            <a:r>
              <a:rPr lang="en-US" dirty="0"/>
              <a:t>30 days prior to using these authorities for businesses in the U.K. or Australia  </a:t>
            </a:r>
          </a:p>
          <a:p>
            <a:pPr lvl="1"/>
            <a:endParaRPr lang="en-US" dirty="0"/>
          </a:p>
          <a:p>
            <a:endParaRPr lang="en-US" sz="16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10</a:t>
            </a:fld>
            <a:endParaRPr lang="en-US" dirty="0"/>
          </a:p>
        </p:txBody>
      </p:sp>
    </p:spTree>
    <p:extLst>
      <p:ext uri="{BB962C8B-B14F-4D97-AF65-F5344CB8AC3E}">
        <p14:creationId xmlns:p14="http://schemas.microsoft.com/office/powerpoint/2010/main" val="3282931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Domestic Content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868130" cy="5290991"/>
          </a:xfrm>
        </p:spPr>
        <p:txBody>
          <a:bodyPr>
            <a:normAutofit/>
          </a:bodyPr>
          <a:lstStyle/>
          <a:p>
            <a:pPr marL="0" indent="0">
              <a:lnSpc>
                <a:spcPct val="70000"/>
              </a:lnSpc>
              <a:buNone/>
            </a:pPr>
            <a:r>
              <a:rPr lang="en-US" sz="2600" dirty="0">
                <a:solidFill>
                  <a:srgbClr val="7030A0"/>
                </a:solidFill>
              </a:rPr>
              <a:t>House</a:t>
            </a:r>
          </a:p>
          <a:p>
            <a:r>
              <a:rPr lang="en-US" dirty="0"/>
              <a:t>Sec. 842. Including Titanium Powder in the Definition of Specialty Metals at 10 USC 4863</a:t>
            </a:r>
          </a:p>
          <a:p>
            <a:pPr marL="0" indent="0">
              <a:lnSpc>
                <a:spcPct val="70000"/>
              </a:lnSpc>
              <a:buNone/>
            </a:pPr>
            <a:endParaRPr lang="en-US" sz="2600" dirty="0">
              <a:solidFill>
                <a:srgbClr val="7030A0"/>
              </a:solidFill>
            </a:endParaRPr>
          </a:p>
          <a:p>
            <a:pPr marL="0" indent="0">
              <a:lnSpc>
                <a:spcPct val="70000"/>
              </a:lnSpc>
              <a:buNone/>
            </a:pPr>
            <a:r>
              <a:rPr lang="en-US" sz="2600" dirty="0">
                <a:solidFill>
                  <a:srgbClr val="7030A0"/>
                </a:solidFill>
              </a:rPr>
              <a:t>Senate</a:t>
            </a:r>
          </a:p>
          <a:p>
            <a:r>
              <a:rPr lang="en-US" dirty="0"/>
              <a:t>Sec. 866. Enhanced Domestic Content for Navy Shipbuilding</a:t>
            </a:r>
          </a:p>
          <a:p>
            <a:pPr marL="457200" lvl="1" indent="0">
              <a:buNone/>
            </a:pPr>
            <a:endParaRPr lang="en-US" dirty="0"/>
          </a:p>
          <a:p>
            <a:endParaRPr lang="en-US" sz="16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11</a:t>
            </a:fld>
            <a:endParaRPr lang="en-US" dirty="0"/>
          </a:p>
        </p:txBody>
      </p:sp>
    </p:spTree>
    <p:extLst>
      <p:ext uri="{BB962C8B-B14F-4D97-AF65-F5344CB8AC3E}">
        <p14:creationId xmlns:p14="http://schemas.microsoft.com/office/powerpoint/2010/main" val="1420913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365125"/>
            <a:ext cx="10968613" cy="1325563"/>
          </a:xfrm>
        </p:spPr>
        <p:txBody>
          <a:bodyPr>
            <a:normAutofit/>
          </a:bodyPr>
          <a:lstStyle/>
          <a:p>
            <a:r>
              <a:rPr lang="en-US" sz="4000" dirty="0"/>
              <a:t>Industrial Base – Supply Chain Security &amp; Visibility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09"/>
            <a:ext cx="10968613" cy="5366353"/>
          </a:xfrm>
        </p:spPr>
        <p:txBody>
          <a:bodyPr>
            <a:normAutofit fontScale="70000" lnSpcReduction="20000"/>
          </a:bodyPr>
          <a:lstStyle/>
          <a:p>
            <a:r>
              <a:rPr lang="en-US" sz="2900" dirty="0"/>
              <a:t>Sec. 842. Pilot Demonstration and Prototyping Program for Product Support in Contested Logistics Environments (H 852)</a:t>
            </a:r>
          </a:p>
          <a:p>
            <a:pPr lvl="1"/>
            <a:r>
              <a:rPr lang="en-US" dirty="0"/>
              <a:t>Requires DoD to establish a three-year pilot program (working with allied countries), to field product support capabilities that reduce operational risks in contested logistics environments</a:t>
            </a:r>
          </a:p>
          <a:p>
            <a:pPr lvl="2"/>
            <a:r>
              <a:rPr lang="en-US" dirty="0"/>
              <a:t>Authorizes the use of Other  Transactions and other streamlined authorities for the pilot </a:t>
            </a:r>
          </a:p>
          <a:p>
            <a:pPr lvl="2"/>
            <a:r>
              <a:rPr lang="en-US" dirty="0"/>
              <a:t>Intended to identify ways to increase product support capabilities to combatant commands, including prepositioning or storage, to enable more rapid response</a:t>
            </a:r>
          </a:p>
          <a:p>
            <a:pPr lvl="1"/>
            <a:r>
              <a:rPr lang="en-US" dirty="0"/>
              <a:t>Requires DoD to issue guidance within 180 days, and submit a report to Congress within 24 months, of enactment</a:t>
            </a:r>
          </a:p>
          <a:p>
            <a:pPr lvl="1"/>
            <a:r>
              <a:rPr lang="en-US" dirty="0"/>
              <a:t>The authorities terminate three years after enactment</a:t>
            </a:r>
          </a:p>
          <a:p>
            <a:pPr lvl="1"/>
            <a:endParaRPr lang="en-US" dirty="0"/>
          </a:p>
          <a:p>
            <a:r>
              <a:rPr lang="en-US" dirty="0"/>
              <a:t>Sec. 856. Pilot Program to Analyze and Monitor Certain Supply Chains (H 867) (Rep. Gallagher) </a:t>
            </a:r>
          </a:p>
          <a:p>
            <a:pPr lvl="1"/>
            <a:r>
              <a:rPr lang="en-US" dirty="0"/>
              <a:t>Requires DoD to establish a pilot, withing 90 days of enactment, to analyze, map, and monitor supply chains for up to 5 weapons platforms that are part of the </a:t>
            </a:r>
            <a:r>
              <a:rPr lang="en-US" sz="2300" dirty="0"/>
              <a:t>Pacific Deterrence Initiative</a:t>
            </a:r>
          </a:p>
          <a:p>
            <a:pPr lvl="1"/>
            <a:r>
              <a:rPr lang="en-US" dirty="0"/>
              <a:t>Requires DoD to submit annual reports, starting within one year of enactment, that list supply chain vulnerabilities and steps to address the vulnerabilities </a:t>
            </a:r>
          </a:p>
          <a:p>
            <a:pPr lvl="1"/>
            <a:r>
              <a:rPr lang="en-US" dirty="0"/>
              <a:t>The pilot program sunsets January 1, 2028</a:t>
            </a:r>
          </a:p>
          <a:p>
            <a:endParaRPr lang="en-US" sz="2200" dirty="0"/>
          </a:p>
          <a:p>
            <a:r>
              <a:rPr lang="en-US" dirty="0"/>
              <a:t>Sec. 1414. Critical Mineral Independence (H 1415/S 1057)</a:t>
            </a:r>
          </a:p>
          <a:p>
            <a:pPr lvl="1"/>
            <a:r>
              <a:rPr lang="en-US" dirty="0"/>
              <a:t>Requires DoD, within one year of enactment, to submit to the armed services committees a strategy to develop supply chains for mining or processing critical minerals that are not dependent on Russia, China, N. Korea, or Iran</a:t>
            </a:r>
          </a:p>
          <a:p>
            <a:pPr marL="0" indent="0">
              <a:buNone/>
            </a:pPr>
            <a:endParaRPr lang="en-US" sz="2200" dirty="0">
              <a:solidFill>
                <a:srgbClr val="7030A0"/>
              </a:solidFill>
            </a:endParaRPr>
          </a:p>
          <a:p>
            <a:pPr marL="0">
              <a:lnSpc>
                <a:spcPct val="120000"/>
              </a:lnSpc>
              <a:spcBef>
                <a:spcPts val="0"/>
              </a:spcBef>
            </a:pP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708ED7CC-C852-F297-3505-50D24E81B631}"/>
              </a:ext>
            </a:extLst>
          </p:cNvPr>
          <p:cNvSpPr>
            <a:spLocks noGrp="1"/>
          </p:cNvSpPr>
          <p:nvPr>
            <p:ph type="sldNum" sz="quarter" idx="12"/>
          </p:nvPr>
        </p:nvSpPr>
        <p:spPr/>
        <p:txBody>
          <a:bodyPr/>
          <a:lstStyle/>
          <a:p>
            <a:fld id="{B715CB5C-FA2A-4B17-8BA5-2DB4B77A69FC}" type="slidenum">
              <a:rPr lang="en-US" smtClean="0"/>
              <a:t>12</a:t>
            </a:fld>
            <a:endParaRPr lang="en-US" dirty="0"/>
          </a:p>
        </p:txBody>
      </p:sp>
      <p:sp>
        <p:nvSpPr>
          <p:cNvPr id="5" name="Oval 4">
            <a:extLst>
              <a:ext uri="{FF2B5EF4-FFF2-40B4-BE49-F238E27FC236}">
                <a16:creationId xmlns:a16="http://schemas.microsoft.com/office/drawing/2014/main" id="{AFD61640-8065-ACB0-AB7B-EE7169F50A4B}"/>
              </a:ext>
            </a:extLst>
          </p:cNvPr>
          <p:cNvSpPr/>
          <p:nvPr/>
        </p:nvSpPr>
        <p:spPr>
          <a:xfrm>
            <a:off x="6863787" y="2620283"/>
            <a:ext cx="2129742" cy="36512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19646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365125"/>
            <a:ext cx="10968613" cy="1325563"/>
          </a:xfrm>
        </p:spPr>
        <p:txBody>
          <a:bodyPr>
            <a:normAutofit/>
          </a:bodyPr>
          <a:lstStyle/>
          <a:p>
            <a:r>
              <a:rPr lang="en-US" sz="4000" dirty="0"/>
              <a:t>Industrial Base – Supply Chain Security &amp; Visibility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09"/>
            <a:ext cx="10968613" cy="5366353"/>
          </a:xfrm>
        </p:spPr>
        <p:txBody>
          <a:bodyPr>
            <a:normAutofit fontScale="92500" lnSpcReduction="20000"/>
          </a:bodyPr>
          <a:lstStyle/>
          <a:p>
            <a:pPr marL="0" indent="0">
              <a:spcBef>
                <a:spcPts val="0"/>
              </a:spcBef>
              <a:buNone/>
            </a:pPr>
            <a:r>
              <a:rPr lang="en-US" sz="3300" dirty="0">
                <a:solidFill>
                  <a:srgbClr val="7030A0"/>
                </a:solidFill>
              </a:rPr>
              <a:t>House Reports</a:t>
            </a:r>
          </a:p>
          <a:p>
            <a:pPr marL="0" indent="0">
              <a:spcBef>
                <a:spcPts val="0"/>
              </a:spcBef>
              <a:buNone/>
            </a:pPr>
            <a:endParaRPr lang="en-US" sz="1100" dirty="0">
              <a:solidFill>
                <a:srgbClr val="7030A0"/>
              </a:solidFill>
            </a:endParaRPr>
          </a:p>
          <a:p>
            <a:pPr>
              <a:lnSpc>
                <a:spcPct val="120000"/>
              </a:lnSpc>
              <a:spcBef>
                <a:spcPts val="0"/>
              </a:spcBef>
            </a:pPr>
            <a:r>
              <a:rPr lang="en-US" dirty="0"/>
              <a:t>Page 254. Report on AI Facilitated Supply Chain Visibility</a:t>
            </a:r>
            <a:endParaRPr lang="en-US" i="1" dirty="0"/>
          </a:p>
          <a:p>
            <a:pPr lvl="1">
              <a:lnSpc>
                <a:spcPct val="120000"/>
              </a:lnSpc>
              <a:spcBef>
                <a:spcPts val="0"/>
              </a:spcBef>
            </a:pPr>
            <a:r>
              <a:rPr lang="en-US" dirty="0"/>
              <a:t>Directs DoD to submit a report by December 31, 2023, on the feasibility of using AI to develop department-wide, multitiered, supply chain visibility (to include an analysis of whether such a system is commercially available)</a:t>
            </a:r>
          </a:p>
          <a:p>
            <a:pPr>
              <a:lnSpc>
                <a:spcPct val="120000"/>
              </a:lnSpc>
              <a:spcBef>
                <a:spcPts val="0"/>
              </a:spcBef>
            </a:pPr>
            <a:r>
              <a:rPr lang="en-US" dirty="0"/>
              <a:t>Page 276. Report on Supply Chains of Major Weapon System Acquisitions </a:t>
            </a:r>
          </a:p>
          <a:p>
            <a:pPr lvl="1">
              <a:lnSpc>
                <a:spcPct val="120000"/>
              </a:lnSpc>
              <a:spcBef>
                <a:spcPts val="0"/>
              </a:spcBef>
            </a:pPr>
            <a:r>
              <a:rPr lang="en-US" dirty="0"/>
              <a:t>Requires DoD to submit a report on expanding the authorities in sec. 881 of the FY19 NDAA (Excluding sources that pose supply chain risk), and address DoD implementation of section 889 of the FY19 NDAA (Prohibiting Chinese telecommunications) and the extent of Chinese intrusion into the defense supplier base</a:t>
            </a:r>
          </a:p>
          <a:p>
            <a:pPr marL="0">
              <a:lnSpc>
                <a:spcPct val="120000"/>
              </a:lnSpc>
              <a:spcBef>
                <a:spcPts val="25"/>
              </a:spcBef>
            </a:pPr>
            <a:r>
              <a:rPr lang="en-US" dirty="0"/>
              <a:t>Page 278. Report on Vulnerabilities in Chemical and Basic Material Supply     Chains </a:t>
            </a:r>
          </a:p>
          <a:p>
            <a:pPr marL="0">
              <a:lnSpc>
                <a:spcPct val="120000"/>
              </a:lnSpc>
              <a:spcBef>
                <a:spcPts val="0"/>
              </a:spcBef>
            </a:pPr>
            <a:r>
              <a:rPr lang="en-US" dirty="0"/>
              <a:t>Page 280. Report on Securing Supply Chains for Tungsten</a:t>
            </a:r>
          </a:p>
          <a:p>
            <a:pPr marL="0">
              <a:lnSpc>
                <a:spcPct val="120000"/>
              </a:lnSpc>
              <a:spcBef>
                <a:spcPts val="0"/>
              </a:spcBef>
            </a:pPr>
            <a:r>
              <a:rPr lang="en-US" dirty="0"/>
              <a:t>Page 281. Report on Securing Critical Mineral Supply Supply Chains from China</a:t>
            </a:r>
          </a:p>
          <a:p>
            <a:pPr marL="0">
              <a:lnSpc>
                <a:spcPct val="120000"/>
              </a:lnSpc>
              <a:spcBef>
                <a:spcPts val="0"/>
              </a:spcBef>
            </a:pPr>
            <a:endParaRPr lang="en-US"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708ED7CC-C852-F297-3505-50D24E81B631}"/>
              </a:ext>
            </a:extLst>
          </p:cNvPr>
          <p:cNvSpPr>
            <a:spLocks noGrp="1"/>
          </p:cNvSpPr>
          <p:nvPr>
            <p:ph type="sldNum" sz="quarter" idx="12"/>
          </p:nvPr>
        </p:nvSpPr>
        <p:spPr/>
        <p:txBody>
          <a:bodyPr/>
          <a:lstStyle/>
          <a:p>
            <a:fld id="{B715CB5C-FA2A-4B17-8BA5-2DB4B77A69FC}" type="slidenum">
              <a:rPr lang="en-US" smtClean="0"/>
              <a:t>13</a:t>
            </a:fld>
            <a:endParaRPr lang="en-US" dirty="0"/>
          </a:p>
        </p:txBody>
      </p:sp>
    </p:spTree>
    <p:extLst>
      <p:ext uri="{BB962C8B-B14F-4D97-AF65-F5344CB8AC3E}">
        <p14:creationId xmlns:p14="http://schemas.microsoft.com/office/powerpoint/2010/main" val="3281759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Excluding Sources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09"/>
            <a:ext cx="10869891" cy="5356305"/>
          </a:xfrm>
        </p:spPr>
        <p:txBody>
          <a:bodyPr>
            <a:normAutofit fontScale="62500" lnSpcReduction="20000"/>
          </a:bodyPr>
          <a:lstStyle/>
          <a:p>
            <a:r>
              <a:rPr lang="en-US" sz="2900" dirty="0"/>
              <a:t>Sec. 154. Prohibiting Use of Funds to Procure Battery Technology from Specified Chinese Companies (H 183)  </a:t>
            </a:r>
          </a:p>
          <a:p>
            <a:pPr lvl="1"/>
            <a:r>
              <a:rPr lang="en-US" sz="2500" dirty="0"/>
              <a:t>Prohibits DoD from procuring batteries produced by specified Chinese entities, starting on October 1, 2027 </a:t>
            </a:r>
          </a:p>
          <a:p>
            <a:endParaRPr lang="en-US" sz="2100" dirty="0"/>
          </a:p>
          <a:p>
            <a:r>
              <a:rPr lang="en-US" sz="2900" dirty="0"/>
              <a:t>Sec. 244. Prohibiting the Procurement of Chemical Materials for Munitions From Specified Countries (HR 245)</a:t>
            </a:r>
          </a:p>
          <a:p>
            <a:pPr lvl="1"/>
            <a:r>
              <a:rPr lang="en-US" dirty="0"/>
              <a:t>Prohibits DoD from procuring specified chemicals for munitions from China, Russia, Iran, or North Korea </a:t>
            </a:r>
          </a:p>
          <a:p>
            <a:pPr lvl="1"/>
            <a:r>
              <a:rPr lang="en-US" dirty="0"/>
              <a:t>Applies to chemicals </a:t>
            </a:r>
            <a:r>
              <a:rPr lang="en-US" dirty="0">
                <a:hlinkClick r:id="rId3"/>
              </a:rPr>
              <a:t>listed</a:t>
            </a:r>
            <a:r>
              <a:rPr lang="en-US" dirty="0"/>
              <a:t> under </a:t>
            </a:r>
            <a:r>
              <a:rPr lang="en-US" i="1" dirty="0"/>
              <a:t>Task 1: Domestic Production of Critical Chemicals</a:t>
            </a:r>
            <a:r>
              <a:rPr lang="en-US" dirty="0"/>
              <a:t> in section 3.0E of DoD’s ‘‘Statement of Objectives for Critical Chemicals Production,” dated Dec. 5, 2022</a:t>
            </a:r>
          </a:p>
          <a:p>
            <a:pPr lvl="1"/>
            <a:r>
              <a:rPr lang="en-US" dirty="0"/>
              <a:t>The prohibition takes effect as determined by the SECDEF, but no later than Sept. 30, 2028</a:t>
            </a:r>
          </a:p>
          <a:p>
            <a:endParaRPr lang="en-US" sz="2100" dirty="0"/>
          </a:p>
          <a:p>
            <a:r>
              <a:rPr lang="en-US" sz="2900" dirty="0"/>
              <a:t>Sec. 804. Prohibiting Contracting with Entities Doing Business with the Russian Energy Sector (HR 807)</a:t>
            </a:r>
          </a:p>
          <a:p>
            <a:pPr lvl="1"/>
            <a:r>
              <a:rPr lang="en-US" dirty="0"/>
              <a:t>Prohibits DoD, upon enactment, from contracting with an entity that has fossil fuel business operations with an entity that is 50% or more owned by the Russian government or a fossil fuel company operating in Russia </a:t>
            </a:r>
          </a:p>
          <a:p>
            <a:pPr lvl="1"/>
            <a:r>
              <a:rPr lang="en-US" dirty="0"/>
              <a:t>Business operations means “engaging in commerce in any form,” including owning property, but some exceptions apply</a:t>
            </a:r>
          </a:p>
          <a:p>
            <a:pPr lvl="1"/>
            <a:r>
              <a:rPr lang="en-US" dirty="0"/>
              <a:t>The prohibition does not apply</a:t>
            </a:r>
          </a:p>
          <a:p>
            <a:pPr lvl="2"/>
            <a:r>
              <a:rPr lang="en-US" dirty="0"/>
              <a:t>When the fossil fuel company operating in Russia transports oil or gas through Russia for sale outside Russia, when the oil or gas originated in another country</a:t>
            </a:r>
          </a:p>
          <a:p>
            <a:pPr lvl="2"/>
            <a:r>
              <a:rPr lang="en-US" dirty="0"/>
              <a:t>Under certain humanitarian or national security conditions</a:t>
            </a:r>
          </a:p>
          <a:p>
            <a:pPr lvl="2"/>
            <a:r>
              <a:rPr lang="en-US" dirty="0"/>
              <a:t>When the contract is for business operations with a fossil fuel company outside of Russia that was entered into prior to enactment</a:t>
            </a:r>
          </a:p>
          <a:p>
            <a:pPr lvl="1"/>
            <a:r>
              <a:rPr lang="en-US" dirty="0"/>
              <a:t>The prohibition terminates December 31, 2023</a:t>
            </a:r>
          </a:p>
          <a:p>
            <a:pPr lvl="1"/>
            <a:endParaRPr lang="en-US" sz="2100" dirty="0"/>
          </a:p>
          <a:p>
            <a:pPr marL="457200" lvl="1" indent="0">
              <a:buNone/>
            </a:pPr>
            <a:endParaRPr lang="en-US" sz="2300" dirty="0"/>
          </a:p>
          <a:p>
            <a:pPr lvl="1"/>
            <a:endParaRPr lang="en-US" sz="26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14</a:t>
            </a:fld>
            <a:endParaRPr lang="en-US" dirty="0"/>
          </a:p>
        </p:txBody>
      </p:sp>
    </p:spTree>
    <p:extLst>
      <p:ext uri="{BB962C8B-B14F-4D97-AF65-F5344CB8AC3E}">
        <p14:creationId xmlns:p14="http://schemas.microsoft.com/office/powerpoint/2010/main" val="29663660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Excluding Sources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807840" cy="5290992"/>
          </a:xfrm>
        </p:spPr>
        <p:txBody>
          <a:bodyPr>
            <a:normAutofit fontScale="55000" lnSpcReduction="20000"/>
          </a:bodyPr>
          <a:lstStyle/>
          <a:p>
            <a:r>
              <a:rPr lang="en-US" dirty="0"/>
              <a:t>Sec. 805. Prohibiting DoD Procurements from Chinese Military Companies Operating in the U.S. (H 811) (Rep. Gallagher) </a:t>
            </a:r>
          </a:p>
          <a:p>
            <a:pPr lvl="1"/>
            <a:r>
              <a:rPr lang="en-US" dirty="0"/>
              <a:t>Prohibits DoD from entering, renewing, or extending contracts for goods and services  </a:t>
            </a:r>
          </a:p>
          <a:p>
            <a:pPr lvl="2"/>
            <a:r>
              <a:rPr lang="en-US" dirty="0"/>
              <a:t>From Chinese military companies listed on the 1260H list (as required by the FY21 NDAA) or companies under their control </a:t>
            </a:r>
          </a:p>
          <a:p>
            <a:pPr lvl="2"/>
            <a:r>
              <a:rPr lang="en-US" dirty="0"/>
              <a:t>That contains goods or services </a:t>
            </a:r>
            <a:r>
              <a:rPr lang="en-US" u="sng" dirty="0"/>
              <a:t>produced or developed </a:t>
            </a:r>
            <a:r>
              <a:rPr lang="en-US" dirty="0"/>
              <a:t>by such Chinese military companies</a:t>
            </a:r>
          </a:p>
          <a:p>
            <a:pPr lvl="1"/>
            <a:r>
              <a:rPr lang="en-US" dirty="0"/>
              <a:t>Excludes components and services connecting to facilities of a third-party (including backhaul and roaming) and allows for certain waivers</a:t>
            </a:r>
          </a:p>
          <a:p>
            <a:pPr lvl="1"/>
            <a:r>
              <a:rPr lang="en-US" dirty="0"/>
              <a:t>For Part </a:t>
            </a:r>
            <a:r>
              <a:rPr lang="en-US"/>
              <a:t>1</a:t>
            </a:r>
            <a:r>
              <a:rPr lang="en-US" sz="2400" b="0">
                <a:latin typeface="Arial" panose="020B0604020202020204" pitchFamily="34" charset="0"/>
                <a:cs typeface="Arial" panose="020B0604020202020204" pitchFamily="34" charset="0"/>
              </a:rPr>
              <a:t> </a:t>
            </a:r>
          </a:p>
          <a:p>
            <a:pPr lvl="2"/>
            <a:r>
              <a:rPr lang="en-US"/>
              <a:t>Does </a:t>
            </a:r>
            <a:r>
              <a:rPr lang="en-US" dirty="0"/>
              <a:t>not apply to contracts existing prior to June 30, 2026 </a:t>
            </a:r>
          </a:p>
          <a:p>
            <a:pPr lvl="2"/>
            <a:r>
              <a:rPr lang="en-US" dirty="0"/>
              <a:t>Requires DoD to issue regulations within one year of enactment</a:t>
            </a:r>
          </a:p>
          <a:p>
            <a:pPr lvl="1"/>
            <a:r>
              <a:rPr lang="en-US" dirty="0"/>
              <a:t>For part 2</a:t>
            </a:r>
          </a:p>
          <a:p>
            <a:pPr lvl="2"/>
            <a:r>
              <a:rPr lang="en-US" dirty="0"/>
              <a:t>Does not apply to contracts existing prior to June 20, 2027</a:t>
            </a:r>
          </a:p>
          <a:p>
            <a:pPr lvl="2"/>
            <a:r>
              <a:rPr lang="en-US" dirty="0"/>
              <a:t>Requires DoD to issue policies within 545 days of enactment</a:t>
            </a:r>
          </a:p>
          <a:p>
            <a:pPr lvl="1"/>
            <a:endParaRPr lang="en-US" sz="1500" dirty="0"/>
          </a:p>
          <a:p>
            <a:r>
              <a:rPr lang="en-US" sz="2700" dirty="0"/>
              <a:t>Sec. 812. Preventing Conflicts of Interest for Certain DoD Consulting Contracts (S 819/H 808)</a:t>
            </a:r>
          </a:p>
          <a:p>
            <a:pPr lvl="1"/>
            <a:r>
              <a:rPr lang="en-US" dirty="0"/>
              <a:t>Requires DoD, withing 180 days of enactment, to amend the DFARS to</a:t>
            </a:r>
          </a:p>
          <a:p>
            <a:pPr lvl="2"/>
            <a:r>
              <a:rPr lang="en-US" dirty="0"/>
              <a:t>Require that prior to contracting with DoD, a contractor providing services under NAICS code 5416 must certify that  </a:t>
            </a:r>
          </a:p>
          <a:p>
            <a:pPr lvl="3"/>
            <a:r>
              <a:rPr lang="en-US" dirty="0"/>
              <a:t>The contractor (or any subsidiaries or affiliates) does not have a contract for consulting with a covered foreign entity, or   </a:t>
            </a:r>
          </a:p>
          <a:p>
            <a:pPr lvl="3"/>
            <a:r>
              <a:rPr lang="en-US" dirty="0"/>
              <a:t>The contractor maintains an auditable Conflict-of-Interest Mitigation Surveillance Plan that meets specified requirements</a:t>
            </a:r>
          </a:p>
          <a:p>
            <a:pPr lvl="1"/>
            <a:r>
              <a:rPr lang="en-US" dirty="0"/>
              <a:t>Prohibits DoD from contracting with an entity that cannot make either certification</a:t>
            </a:r>
          </a:p>
          <a:p>
            <a:pPr lvl="1"/>
            <a:r>
              <a:rPr lang="en-US" dirty="0"/>
              <a:t>SECDEF (or a designee who is senate confirmed) may waive the restriction on a case-by-case basis but must submit a written notification to the armed services committees withing 30 days of a waiver   </a:t>
            </a:r>
          </a:p>
          <a:p>
            <a:pPr lvl="1"/>
            <a:r>
              <a:rPr lang="en-US" dirty="0"/>
              <a:t>Covered foreign entities include </a:t>
            </a:r>
          </a:p>
          <a:p>
            <a:pPr lvl="2"/>
            <a:r>
              <a:rPr lang="en-US" dirty="0"/>
              <a:t>The Chinese government and certain Chinese companies</a:t>
            </a:r>
          </a:p>
          <a:p>
            <a:pPr lvl="2"/>
            <a:r>
              <a:rPr lang="en-US" dirty="0"/>
              <a:t>The Russian government or sanctioned entities</a:t>
            </a:r>
          </a:p>
          <a:p>
            <a:pPr lvl="2"/>
            <a:r>
              <a:rPr lang="en-US" dirty="0"/>
              <a:t>Governments supporting terrorism (as determined by the State Department)</a:t>
            </a:r>
          </a:p>
          <a:p>
            <a:pPr lvl="2"/>
            <a:r>
              <a:rPr lang="en-US" dirty="0"/>
              <a:t>Entities on certain Commerce Department lists (including the Entity List) </a:t>
            </a:r>
            <a:endParaRPr lang="en-US" sz="2400" dirty="0"/>
          </a:p>
          <a:p>
            <a:pPr lvl="1"/>
            <a:endParaRPr lang="en-US" dirty="0"/>
          </a:p>
          <a:p>
            <a:endParaRPr lang="en-US" sz="2400" dirty="0"/>
          </a:p>
          <a:p>
            <a:pPr marL="914400" lvl="2" indent="0">
              <a:buNone/>
            </a:pPr>
            <a:endParaRPr lang="en-US" sz="2400" dirty="0"/>
          </a:p>
          <a:p>
            <a:pPr lvl="1"/>
            <a:endParaRPr lang="en-US" dirty="0"/>
          </a:p>
          <a:p>
            <a:pPr lvl="1"/>
            <a:endParaRPr lang="en-US" sz="2100" dirty="0"/>
          </a:p>
          <a:p>
            <a:pPr lvl="1"/>
            <a:endParaRPr lang="en-US" sz="21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15</a:t>
            </a:fld>
            <a:endParaRPr lang="en-US" dirty="0"/>
          </a:p>
        </p:txBody>
      </p:sp>
      <p:sp>
        <p:nvSpPr>
          <p:cNvPr id="5" name="Oval 4">
            <a:extLst>
              <a:ext uri="{FF2B5EF4-FFF2-40B4-BE49-F238E27FC236}">
                <a16:creationId xmlns:a16="http://schemas.microsoft.com/office/drawing/2014/main" id="{1567D2EF-F9AE-2070-7A5E-97C36D51C6A1}"/>
              </a:ext>
            </a:extLst>
          </p:cNvPr>
          <p:cNvSpPr/>
          <p:nvPr/>
        </p:nvSpPr>
        <p:spPr>
          <a:xfrm>
            <a:off x="2025570" y="2064699"/>
            <a:ext cx="2129742" cy="36512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4657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Excluding Sources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807840" cy="5290991"/>
          </a:xfrm>
        </p:spPr>
        <p:txBody>
          <a:bodyPr>
            <a:normAutofit fontScale="85000" lnSpcReduction="20000"/>
          </a:bodyPr>
          <a:lstStyle/>
          <a:p>
            <a:r>
              <a:rPr lang="en-US" dirty="0"/>
              <a:t>Sec. 825. Countering Adversary Logistics Information Technologies (H 866/S 1371-1373) </a:t>
            </a:r>
          </a:p>
          <a:p>
            <a:pPr lvl="1"/>
            <a:r>
              <a:rPr lang="en-US" dirty="0"/>
              <a:t>Prohibits DoD, starting 180 days after enactment, from contracting with entities providing data to a data exchange platform that uses </a:t>
            </a:r>
          </a:p>
          <a:p>
            <a:pPr lvl="2"/>
            <a:r>
              <a:rPr lang="en-US" dirty="0"/>
              <a:t>the national transportation logistics public information platform (LOGINK) provided by China</a:t>
            </a:r>
          </a:p>
          <a:p>
            <a:pPr lvl="2"/>
            <a:r>
              <a:rPr lang="en-US" dirty="0"/>
              <a:t>any national transportation logistics information platform provided or sponsored by China or state-affiliated entities</a:t>
            </a:r>
          </a:p>
          <a:p>
            <a:pPr lvl="1"/>
            <a:r>
              <a:rPr lang="en-US" dirty="0"/>
              <a:t>Prohibits port authorities receiving federal funding or located on federal property from using covered logistics platforms (waivers are available)</a:t>
            </a:r>
          </a:p>
          <a:p>
            <a:pPr lvl="1"/>
            <a:r>
              <a:rPr lang="en-US" dirty="0"/>
              <a:t>Requires DoD to submit an annual report for four years</a:t>
            </a:r>
          </a:p>
          <a:p>
            <a:pPr lvl="1"/>
            <a:endParaRPr lang="en-US" dirty="0"/>
          </a:p>
          <a:p>
            <a:r>
              <a:rPr lang="en-US" dirty="0"/>
              <a:t>Sec. 834. Narrowing the Exception to the Prohibition on Acquiring Sensitive Materials from Certain Countries (H 825) </a:t>
            </a:r>
          </a:p>
          <a:p>
            <a:pPr lvl="1"/>
            <a:r>
              <a:rPr lang="en-US" dirty="0"/>
              <a:t>Amends 10 USC 4872, further limiting the exception to the prohibition to when DoD </a:t>
            </a:r>
          </a:p>
          <a:p>
            <a:pPr lvl="2"/>
            <a:r>
              <a:rPr lang="en-US" sz="2200" i="1" dirty="0">
                <a:solidFill>
                  <a:srgbClr val="FF0000"/>
                </a:solidFill>
              </a:rPr>
              <a:t>Identifies a specific end item </a:t>
            </a:r>
            <a:r>
              <a:rPr lang="en-US" sz="2200" dirty="0"/>
              <a:t>for which a specific covered material of sufficient quality and quantity cannot be procured when needed at a reasonable price</a:t>
            </a:r>
          </a:p>
          <a:p>
            <a:pPr lvl="2"/>
            <a:r>
              <a:rPr lang="en-US" sz="2200" dirty="0"/>
              <a:t>The previous standard was “determines that covered materials of satisfactory quality….cannot be procured…” </a:t>
            </a:r>
          </a:p>
          <a:p>
            <a:pPr lvl="1"/>
            <a:r>
              <a:rPr lang="en-US" sz="2600" dirty="0"/>
              <a:t>Permits a waiver of the prohibition for the specific end item and covered material, limited to </a:t>
            </a:r>
            <a:r>
              <a:rPr lang="en-US" sz="2600" i="1" dirty="0"/>
              <a:t>no longer than 36 months</a:t>
            </a:r>
          </a:p>
          <a:p>
            <a:pPr lvl="1"/>
            <a:endParaRPr lang="en-US" dirty="0"/>
          </a:p>
          <a:p>
            <a:pPr lvl="1"/>
            <a:endParaRPr lang="en-US" dirty="0"/>
          </a:p>
          <a:p>
            <a:pPr lvl="1"/>
            <a:endParaRPr lang="en-US" sz="21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16</a:t>
            </a:fld>
            <a:endParaRPr lang="en-US" dirty="0"/>
          </a:p>
        </p:txBody>
      </p:sp>
    </p:spTree>
    <p:extLst>
      <p:ext uri="{BB962C8B-B14F-4D97-AF65-F5344CB8AC3E}">
        <p14:creationId xmlns:p14="http://schemas.microsoft.com/office/powerpoint/2010/main" val="3210160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Excluding Sources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990322" cy="5290991"/>
          </a:xfrm>
        </p:spPr>
        <p:txBody>
          <a:bodyPr>
            <a:normAutofit/>
          </a:bodyPr>
          <a:lstStyle/>
          <a:p>
            <a:r>
              <a:rPr lang="en-US" dirty="0"/>
              <a:t>Sec. 854. Extending the Implementation Date for the Prohibition on Acquiring Certain Metal Products (S 863)</a:t>
            </a:r>
          </a:p>
          <a:p>
            <a:pPr lvl="1"/>
            <a:r>
              <a:rPr lang="en-US" dirty="0"/>
              <a:t>Sec 844 of the FY21 NDAA amended 10 USC 4872 by prohibiting the acquisition of certain materials that are “</a:t>
            </a:r>
            <a:r>
              <a:rPr lang="en-US" dirty="0">
                <a:solidFill>
                  <a:srgbClr val="FF0000"/>
                </a:solidFill>
              </a:rPr>
              <a:t>mined, refined, separated, </a:t>
            </a:r>
            <a:r>
              <a:rPr lang="en-US" dirty="0"/>
              <a:t>melted or produced” in Russia, N. Korea, China, or Iran (</a:t>
            </a:r>
            <a:r>
              <a:rPr lang="en-US" dirty="0">
                <a:solidFill>
                  <a:srgbClr val="FF0000"/>
                </a:solidFill>
              </a:rPr>
              <a:t>additions in red</a:t>
            </a:r>
            <a:r>
              <a:rPr lang="en-US" dirty="0"/>
              <a:t>), effective January 1, 2026</a:t>
            </a:r>
          </a:p>
          <a:p>
            <a:pPr lvl="1"/>
            <a:r>
              <a:rPr lang="en-US" dirty="0"/>
              <a:t>Section 854 extends the effective date by one year, to January 1, 2027</a:t>
            </a:r>
          </a:p>
          <a:p>
            <a:pPr lvl="1"/>
            <a:endParaRPr lang="en-US" sz="19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17</a:t>
            </a:fld>
            <a:endParaRPr lang="en-US" dirty="0"/>
          </a:p>
        </p:txBody>
      </p:sp>
    </p:spTree>
    <p:extLst>
      <p:ext uri="{BB962C8B-B14F-4D97-AF65-F5344CB8AC3E}">
        <p14:creationId xmlns:p14="http://schemas.microsoft.com/office/powerpoint/2010/main" val="25186869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American Drone Security Act</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990322" cy="5290991"/>
          </a:xfrm>
        </p:spPr>
        <p:txBody>
          <a:bodyPr>
            <a:normAutofit fontScale="62500" lnSpcReduction="20000"/>
          </a:bodyPr>
          <a:lstStyle/>
          <a:p>
            <a:r>
              <a:rPr lang="en-US" sz="2900" dirty="0"/>
              <a:t>Title XVIII–Subtitle B (H 827/S 1091-1099D)</a:t>
            </a:r>
          </a:p>
          <a:p>
            <a:pPr lvl="1"/>
            <a:r>
              <a:rPr lang="en-US" sz="2100" dirty="0"/>
              <a:t>Covered Foreign Entity means entities on a list maintained by the Federal Acquisition Security Council, including entities </a:t>
            </a:r>
          </a:p>
          <a:p>
            <a:pPr lvl="2"/>
            <a:r>
              <a:rPr lang="en-US" sz="1700" dirty="0"/>
              <a:t>Located in or under the influence of China or the Chinese Communist Party</a:t>
            </a:r>
          </a:p>
          <a:p>
            <a:pPr lvl="2"/>
            <a:r>
              <a:rPr lang="en-US" sz="1700" dirty="0"/>
              <a:t>On the Consolidated Screening List</a:t>
            </a:r>
          </a:p>
          <a:p>
            <a:pPr lvl="2"/>
            <a:r>
              <a:rPr lang="en-US" sz="1700" dirty="0"/>
              <a:t>Subject to the direction of a foreign government, as determined by DHS</a:t>
            </a:r>
          </a:p>
          <a:p>
            <a:pPr lvl="2"/>
            <a:r>
              <a:rPr lang="en-US" sz="1700" dirty="0"/>
              <a:t>Deemed a national security risk by DHS</a:t>
            </a:r>
          </a:p>
          <a:p>
            <a:pPr lvl="1"/>
            <a:endParaRPr lang="en-US" sz="2100" dirty="0">
              <a:highlight>
                <a:srgbClr val="00FF00"/>
              </a:highlight>
            </a:endParaRPr>
          </a:p>
          <a:p>
            <a:pPr lvl="1"/>
            <a:r>
              <a:rPr lang="en-US" sz="2100" dirty="0"/>
              <a:t>Sec. 1823. Prohibiting Agencies From Procuring Certain Unmanned Aircraft Systems (UAS) From Covered Foreign Entities</a:t>
            </a:r>
          </a:p>
          <a:p>
            <a:pPr lvl="2"/>
            <a:r>
              <a:rPr lang="en-US" sz="1700" dirty="0"/>
              <a:t>Prohibits federal agencies from procuring certain UAS manufactured or assembled by covered foreign entities if they include elements that transmit information that enable the operation of the UAS in the National Airspace System</a:t>
            </a:r>
          </a:p>
          <a:p>
            <a:pPr lvl="2"/>
            <a:r>
              <a:rPr lang="en-US" sz="1700" dirty="0"/>
              <a:t>Certain exemptions and waivers are available, including exemptions for certain agencies</a:t>
            </a:r>
          </a:p>
          <a:p>
            <a:pPr lvl="1"/>
            <a:endParaRPr lang="en-US" sz="2100" dirty="0"/>
          </a:p>
          <a:p>
            <a:pPr lvl="1"/>
            <a:r>
              <a:rPr lang="en-US" sz="2100" dirty="0"/>
              <a:t>Sec. 1824. Prohibiting Agencies from Operating Certain UAS From Covered Entities</a:t>
            </a:r>
          </a:p>
          <a:p>
            <a:pPr lvl="2"/>
            <a:r>
              <a:rPr lang="en-US" sz="1700" dirty="0"/>
              <a:t>Prohibits agencies from operating certain UAS, starting two years from enactment</a:t>
            </a:r>
          </a:p>
          <a:p>
            <a:pPr lvl="2"/>
            <a:r>
              <a:rPr lang="en-US" sz="1700" dirty="0"/>
              <a:t>Certain exemptions and waivers are available, including exemptions for certain agencies</a:t>
            </a:r>
          </a:p>
          <a:p>
            <a:pPr lvl="2"/>
            <a:r>
              <a:rPr lang="en-US" sz="1700" dirty="0"/>
              <a:t>Requires DHS to implementation guidance or regulations withing 180 days of enactment</a:t>
            </a:r>
          </a:p>
          <a:p>
            <a:pPr lvl="2"/>
            <a:endParaRPr lang="en-US" sz="1700" dirty="0"/>
          </a:p>
          <a:p>
            <a:pPr lvl="1"/>
            <a:r>
              <a:rPr lang="en-US" sz="2100" dirty="0"/>
              <a:t> Sec. 1825. Prohibiting the Use of Federal Funds for Procuring and Operating Certain UAS From Covered Foreign Entities </a:t>
            </a:r>
          </a:p>
          <a:p>
            <a:pPr lvl="2"/>
            <a:r>
              <a:rPr lang="en-US" sz="1700" dirty="0"/>
              <a:t>Prohibits federal funds, including funds awarded through a contract or grant,  from being used to procure or operate certain UAS, starting two years from enactment</a:t>
            </a:r>
          </a:p>
          <a:p>
            <a:pPr lvl="2"/>
            <a:r>
              <a:rPr lang="en-US" sz="1700" dirty="0"/>
              <a:t>Certain exemptions and waivers are available, including exemptions for certain agencies</a:t>
            </a:r>
          </a:p>
          <a:p>
            <a:pPr lvl="2"/>
            <a:endParaRPr lang="en-US" sz="1700" dirty="0">
              <a:highlight>
                <a:srgbClr val="00FF00"/>
              </a:highlight>
            </a:endParaRPr>
          </a:p>
          <a:p>
            <a:pPr lvl="1"/>
            <a:r>
              <a:rPr lang="en-US" sz="2100" dirty="0"/>
              <a:t>Sec. 1827. Requiring Agencies to Account for Existing Inventories of Covered UAS From Covered Foreign Entities </a:t>
            </a:r>
          </a:p>
          <a:p>
            <a:pPr lvl="1"/>
            <a:endParaRPr lang="en-US" sz="2100" dirty="0"/>
          </a:p>
          <a:p>
            <a:pPr lvl="1"/>
            <a:r>
              <a:rPr lang="en-US" sz="2100" dirty="0"/>
              <a:t>Sec. 1829. Requiring OMB to Issue Policies for Civilian Agencies, and the FAR Council to Issue Regulations, for Acquiring UAS</a:t>
            </a:r>
          </a:p>
          <a:p>
            <a:pPr lvl="1"/>
            <a:endParaRPr lang="en-US" sz="2100" dirty="0"/>
          </a:p>
          <a:p>
            <a:pPr marL="457200" lvl="1" indent="0" algn="ctr">
              <a:buNone/>
            </a:pPr>
            <a:r>
              <a:rPr lang="en-US" sz="2900" i="1" dirty="0">
                <a:solidFill>
                  <a:srgbClr val="0070C0"/>
                </a:solidFill>
              </a:rPr>
              <a:t>The requirements in sections 1823-1825 expire five years from enactment</a:t>
            </a:r>
          </a:p>
          <a:p>
            <a:pPr marL="457200" lvl="1" indent="0">
              <a:buNone/>
            </a:pPr>
            <a:endParaRPr lang="en-US" sz="21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18</a:t>
            </a:fld>
            <a:endParaRPr lang="en-US" dirty="0"/>
          </a:p>
        </p:txBody>
      </p:sp>
    </p:spTree>
    <p:extLst>
      <p:ext uri="{BB962C8B-B14F-4D97-AF65-F5344CB8AC3E}">
        <p14:creationId xmlns:p14="http://schemas.microsoft.com/office/powerpoint/2010/main" val="5160368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Allies &amp; Partners – Ukraine (and Others)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115144"/>
          </a:xfrm>
        </p:spPr>
        <p:txBody>
          <a:bodyPr>
            <a:normAutofit fontScale="55000" lnSpcReduction="20000"/>
          </a:bodyPr>
          <a:lstStyle/>
          <a:p>
            <a:r>
              <a:rPr lang="en-US" dirty="0"/>
              <a:t>Sec. 810. Updating Guidance on Exportability Features for Future Programs</a:t>
            </a:r>
          </a:p>
          <a:p>
            <a:pPr lvl="1"/>
            <a:r>
              <a:rPr lang="en-US" dirty="0"/>
              <a:t>Requires USD (A&amp;S), within one year of enactment, to ensure that program guidance for MDAPs and programs procured under rapid 804 authorities (of the FY16 NDAA) include planning for exportability features  </a:t>
            </a:r>
          </a:p>
          <a:p>
            <a:pPr lvl="1"/>
            <a:r>
              <a:rPr lang="en-US" dirty="0"/>
              <a:t>Requires USD (A&amp;S), withing three years of enactment, to include in the program guidance a requirements to determine exportability </a:t>
            </a:r>
          </a:p>
          <a:p>
            <a:endParaRPr lang="en-US" sz="2400" dirty="0"/>
          </a:p>
          <a:p>
            <a:r>
              <a:rPr lang="en-US" dirty="0"/>
              <a:t>Sec. 1241. Extending the Ukraine Security Assistance Initiative (S 1331/H 1223)</a:t>
            </a:r>
          </a:p>
          <a:p>
            <a:pPr lvl="1"/>
            <a:r>
              <a:rPr lang="en-US" dirty="0"/>
              <a:t>Amends section 1250 of the FY16 NDAA (as amended by the FY23 NDAA), extending the authority by an additional two years, through December 31, 2026</a:t>
            </a:r>
          </a:p>
          <a:p>
            <a:pPr lvl="1"/>
            <a:r>
              <a:rPr lang="en-US" dirty="0"/>
              <a:t>Authorizes funding of $300 million for FY24 and another $300 million for FY25 </a:t>
            </a:r>
          </a:p>
          <a:p>
            <a:pPr lvl="1"/>
            <a:endParaRPr lang="en-US" dirty="0">
              <a:highlight>
                <a:srgbClr val="00FF00"/>
              </a:highlight>
            </a:endParaRPr>
          </a:p>
          <a:p>
            <a:r>
              <a:rPr lang="en-US" dirty="0"/>
              <a:t>Sec. 1242. Extending and Modifying Temporary Authorities Related to Ukraine (S 1334)</a:t>
            </a:r>
          </a:p>
          <a:p>
            <a:pPr lvl="1"/>
            <a:r>
              <a:rPr lang="en-US" dirty="0"/>
              <a:t>Amends section 1244 of the FY23 NDAA (Providing certain procurement authorities), by   </a:t>
            </a:r>
          </a:p>
          <a:p>
            <a:pPr lvl="2"/>
            <a:r>
              <a:rPr lang="en-US" dirty="0"/>
              <a:t>Extending the authority to Taiwan and Israel, or foreign countries providing support to Taiwan and Israel, and</a:t>
            </a:r>
          </a:p>
          <a:p>
            <a:pPr lvl="3"/>
            <a:r>
              <a:rPr lang="en-US" dirty="0"/>
              <a:t>For certain contracts, requiring DoD to base price reasonableness determinations on actual cost and pricing data from prior actual similar purchases </a:t>
            </a:r>
          </a:p>
          <a:p>
            <a:pPr lvl="3"/>
            <a:r>
              <a:rPr lang="en-US" dirty="0"/>
              <a:t>Extending the authorities by four years, to September 30, 2028</a:t>
            </a:r>
          </a:p>
          <a:p>
            <a:pPr lvl="2"/>
            <a:r>
              <a:rPr lang="en-US" dirty="0"/>
              <a:t>Extending the MYP authority to include FY24, and</a:t>
            </a:r>
          </a:p>
          <a:p>
            <a:pPr lvl="3"/>
            <a:r>
              <a:rPr lang="en-US" dirty="0"/>
              <a:t>Expanding the list of munitions that can use MYP</a:t>
            </a:r>
          </a:p>
          <a:p>
            <a:pPr lvl="3"/>
            <a:r>
              <a:rPr lang="en-US" dirty="0"/>
              <a:t>Authorizing MYP authority for “systems, items, services, and logistics support associated with” the listed munitions  </a:t>
            </a:r>
          </a:p>
          <a:p>
            <a:pPr lvl="1"/>
            <a:endParaRPr lang="en-US" dirty="0"/>
          </a:p>
          <a:p>
            <a:pPr marL="0" indent="0">
              <a:buNone/>
            </a:pPr>
            <a:r>
              <a:rPr lang="en-US" sz="3200" dirty="0">
                <a:solidFill>
                  <a:srgbClr val="7030A0"/>
                </a:solidFill>
              </a:rPr>
              <a:t>Provisions Not Adopted</a:t>
            </a:r>
          </a:p>
          <a:p>
            <a:r>
              <a:rPr lang="en-US" dirty="0"/>
              <a:t>House Sec. 1224. Extending the Lend-Lease Authority</a:t>
            </a:r>
          </a:p>
          <a:p>
            <a:pPr lvl="1"/>
            <a:r>
              <a:rPr lang="en-US" dirty="0"/>
              <a:t>Would have extended the authority in the Ukraine Democracy Defense Lend-Lease Act of 2022 (P.L. 117-118) through FY24</a:t>
            </a:r>
          </a:p>
          <a:p>
            <a:pPr lvl="1"/>
            <a:endParaRPr lang="en-US" dirty="0"/>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19</a:t>
            </a:fld>
            <a:endParaRPr lang="en-US" dirty="0"/>
          </a:p>
        </p:txBody>
      </p:sp>
    </p:spTree>
    <p:extLst>
      <p:ext uri="{BB962C8B-B14F-4D97-AF65-F5344CB8AC3E}">
        <p14:creationId xmlns:p14="http://schemas.microsoft.com/office/powerpoint/2010/main" val="30318014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a:xfrm>
            <a:off x="1114148" y="2060125"/>
            <a:ext cx="9987378" cy="3104446"/>
          </a:xfrm>
        </p:spPr>
        <p:txBody>
          <a:bodyPr>
            <a:normAutofit/>
          </a:bodyPr>
          <a:lstStyle/>
          <a:p>
            <a:r>
              <a:rPr lang="en-US" b="1" dirty="0"/>
              <a:t>The FY2024 NDAA </a:t>
            </a:r>
            <a:br>
              <a:rPr lang="en-US" b="1" dirty="0"/>
            </a:br>
            <a:r>
              <a:rPr lang="en-US" b="1" dirty="0"/>
              <a:t>(PL 118-31)</a:t>
            </a:r>
            <a:br>
              <a:rPr lang="en-US" b="1" dirty="0"/>
            </a:br>
            <a:endParaRPr lang="en-US" b="1" dirty="0"/>
          </a:p>
        </p:txBody>
      </p:sp>
      <p:sp>
        <p:nvSpPr>
          <p:cNvPr id="4" name="Slide Number Placeholder 3">
            <a:extLst>
              <a:ext uri="{FF2B5EF4-FFF2-40B4-BE49-F238E27FC236}">
                <a16:creationId xmlns:a16="http://schemas.microsoft.com/office/drawing/2014/main" id="{1EBB5068-1651-CEAD-CDCE-49C3537382F0}"/>
              </a:ext>
            </a:extLst>
          </p:cNvPr>
          <p:cNvSpPr>
            <a:spLocks noGrp="1"/>
          </p:cNvSpPr>
          <p:nvPr>
            <p:ph type="sldNum" sz="quarter" idx="12"/>
          </p:nvPr>
        </p:nvSpPr>
        <p:spPr/>
        <p:txBody>
          <a:bodyPr/>
          <a:lstStyle/>
          <a:p>
            <a:fld id="{B715CB5C-FA2A-4B17-8BA5-2DB4B77A69FC}" type="slidenum">
              <a:rPr lang="en-US" smtClean="0"/>
              <a:t>2</a:t>
            </a:fld>
            <a:endParaRPr lang="en-US" dirty="0"/>
          </a:p>
        </p:txBody>
      </p:sp>
    </p:spTree>
    <p:extLst>
      <p:ext uri="{BB962C8B-B14F-4D97-AF65-F5344CB8AC3E}">
        <p14:creationId xmlns:p14="http://schemas.microsoft.com/office/powerpoint/2010/main" val="29328564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1353800" cy="1325563"/>
          </a:xfrm>
        </p:spPr>
        <p:txBody>
          <a:bodyPr/>
          <a:lstStyle/>
          <a:p>
            <a:r>
              <a:rPr lang="en-US" dirty="0"/>
              <a:t>Allies &amp; Partners – Foreign Military Sales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638253" cy="5290990"/>
          </a:xfrm>
        </p:spPr>
        <p:txBody>
          <a:bodyPr>
            <a:normAutofit fontScale="55000" lnSpcReduction="20000"/>
          </a:bodyPr>
          <a:lstStyle/>
          <a:p>
            <a:r>
              <a:rPr lang="en-US" dirty="0"/>
              <a:t>Sec. 873. Pilot Program For Foreign Acquisition (S 1076)</a:t>
            </a:r>
          </a:p>
          <a:p>
            <a:pPr lvl="1"/>
            <a:r>
              <a:rPr lang="en-US" dirty="0"/>
              <a:t>Authorizes geographic combatant commands to hire acquisition personnel, through the Defense Acquisition Workforce Development fund, to advise on FMS and security cooperation processes</a:t>
            </a:r>
          </a:p>
          <a:p>
            <a:pPr lvl="1"/>
            <a:r>
              <a:rPr lang="en-US" dirty="0"/>
              <a:t>Requires DoD to hold annual industry days, starting no later than March 1, 2024, for foreign governments, embassy personnel, and industry, to raise awareness of DoD’s role in FMS and security cooperation</a:t>
            </a:r>
          </a:p>
          <a:p>
            <a:pPr lvl="1"/>
            <a:r>
              <a:rPr lang="en-US" dirty="0"/>
              <a:t>Requires DoD, within 180 days of enactment, to establish “senior-level individuals working in the defense industrial base to serve on an advisory group” focusing on the role of DoD in FMS and security cooperations</a:t>
            </a:r>
          </a:p>
          <a:p>
            <a:pPr lvl="1"/>
            <a:r>
              <a:rPr lang="en-US" dirty="0"/>
              <a:t>Requires USD (A&amp;S), in consultation with geographic combatant commands, Dept. of State, and identified DoD offices, to submit to the SECDEF a list of systems that “would benefit from investment for exportability features” to support security cooperation objectives of regional commands</a:t>
            </a:r>
          </a:p>
          <a:p>
            <a:pPr lvl="1"/>
            <a:r>
              <a:rPr lang="en-US" dirty="0"/>
              <a:t>The pilot program sunsets December 31, 2028</a:t>
            </a:r>
          </a:p>
          <a:p>
            <a:pPr lvl="1"/>
            <a:endParaRPr lang="en-US" sz="1800" dirty="0"/>
          </a:p>
          <a:p>
            <a:r>
              <a:rPr lang="en-US" dirty="0"/>
              <a:t>Sec. 1204. Modifying the Security Cooperation Workforce Development Program and Establishing Defense Security Cooperation University (H 1205/S 1309, 1399J)</a:t>
            </a:r>
          </a:p>
          <a:p>
            <a:pPr lvl="1"/>
            <a:r>
              <a:rPr lang="en-US" dirty="0"/>
              <a:t>Amends 10 USC 384, by requiring SECDEF, acting through the Undersecretary of Defense for Policy and the Director of the Defense Security Cooperation Agency, to designate Defense Security Cooperation University to lead an expanded and more comprehensive security cooperation workforce development program </a:t>
            </a:r>
          </a:p>
          <a:p>
            <a:pPr lvl="1"/>
            <a:r>
              <a:rPr lang="en-US" dirty="0"/>
              <a:t>Requires DoD to direct one of its educational institution to serve as an FMS Center of Excellence to </a:t>
            </a:r>
          </a:p>
          <a:p>
            <a:pPr lvl="2"/>
            <a:r>
              <a:rPr lang="en-US" dirty="0"/>
              <a:t>Research and promote best practices in speeding up and improving the FMS process</a:t>
            </a:r>
          </a:p>
          <a:p>
            <a:pPr lvl="2"/>
            <a:r>
              <a:rPr lang="en-US" dirty="0"/>
              <a:t>Improve the curricula for the FMS workforce </a:t>
            </a:r>
          </a:p>
          <a:p>
            <a:pPr marL="0" lvl="1" indent="0">
              <a:buNone/>
            </a:pPr>
            <a:endParaRPr lang="en-US" sz="4400" dirty="0">
              <a:solidFill>
                <a:srgbClr val="7030A0"/>
              </a:solidFill>
              <a:highlight>
                <a:srgbClr val="00FF00"/>
              </a:highlight>
            </a:endParaRPr>
          </a:p>
          <a:p>
            <a:pPr marL="0" lvl="1" indent="0">
              <a:buNone/>
            </a:pPr>
            <a:r>
              <a:rPr lang="en-US" sz="4400" dirty="0">
                <a:solidFill>
                  <a:srgbClr val="7030A0"/>
                </a:solidFill>
              </a:rPr>
              <a:t>Provisions Not Adopted</a:t>
            </a:r>
          </a:p>
          <a:p>
            <a:r>
              <a:rPr lang="en-US" dirty="0"/>
              <a:t>Senate Sec. 1399K. Establishing FMS Processing Timelines</a:t>
            </a:r>
          </a:p>
          <a:p>
            <a:pPr lvl="1"/>
            <a:r>
              <a:rPr lang="en-US" dirty="0"/>
              <a:t>Would have set timelines for DoD to respond to a letter of request for pricing and availability, a blanket-order letter of offer and acceptance, and a letter of request for a defined-order letter of offer and acceptance</a:t>
            </a:r>
          </a:p>
          <a:p>
            <a:pPr lvl="1"/>
            <a:endParaRPr lang="en-US" dirty="0"/>
          </a:p>
          <a:p>
            <a:pPr marL="457200" lvl="1" indent="0">
              <a:buNone/>
            </a:pPr>
            <a:endParaRPr lang="en-US" dirty="0"/>
          </a:p>
          <a:p>
            <a:pPr marL="0" indent="0">
              <a:buNone/>
            </a:pPr>
            <a:endParaRPr lang="en-US" sz="3200" dirty="0">
              <a:solidFill>
                <a:srgbClr val="7030A0"/>
              </a:solidFill>
            </a:endParaRPr>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20</a:t>
            </a:fld>
            <a:endParaRPr lang="en-US" dirty="0"/>
          </a:p>
        </p:txBody>
      </p:sp>
      <p:sp>
        <p:nvSpPr>
          <p:cNvPr id="5" name="Oval 4">
            <a:extLst>
              <a:ext uri="{FF2B5EF4-FFF2-40B4-BE49-F238E27FC236}">
                <a16:creationId xmlns:a16="http://schemas.microsoft.com/office/drawing/2014/main" id="{83E99A01-4CD9-BBDB-E509-7AC885A0B0C4}"/>
              </a:ext>
            </a:extLst>
          </p:cNvPr>
          <p:cNvSpPr/>
          <p:nvPr/>
        </p:nvSpPr>
        <p:spPr>
          <a:xfrm>
            <a:off x="2291786" y="1690688"/>
            <a:ext cx="2592729" cy="36512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449523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50721" cy="5290990"/>
          </a:xfrm>
        </p:spPr>
        <p:txBody>
          <a:bodyPr>
            <a:normAutofit fontScale="62500" lnSpcReduction="20000"/>
          </a:bodyPr>
          <a:lstStyle/>
          <a:p>
            <a:r>
              <a:rPr lang="en-US" dirty="0"/>
              <a:t>Sec. 318. Prohibiting DoD From Requiring Contractors to Provide Information on Greenhouse Gas Emissions (S 820/H 1822)</a:t>
            </a:r>
          </a:p>
          <a:p>
            <a:pPr lvl="1"/>
            <a:r>
              <a:rPr lang="en-US" dirty="0"/>
              <a:t>Prohibits DoD from requiring nontraditional defense contractors, as a condition of being awarded a contract, to provide information on greenhouse gas emissions</a:t>
            </a:r>
          </a:p>
          <a:p>
            <a:pPr lvl="1"/>
            <a:r>
              <a:rPr lang="en-US" dirty="0"/>
              <a:t>Extends this prohibition on DoD to all other contractors for a period of just one year, starting from the date of enactment</a:t>
            </a:r>
          </a:p>
          <a:p>
            <a:pPr lvl="1"/>
            <a:r>
              <a:rPr lang="en-US" dirty="0"/>
              <a:t>DoD can waive the prohibition on a contract-by-contract basis if disclosure is “directly related to the performance of the contract” </a:t>
            </a:r>
          </a:p>
          <a:p>
            <a:pPr lvl="1"/>
            <a:endParaRPr lang="en-US" dirty="0">
              <a:highlight>
                <a:srgbClr val="00FF00"/>
              </a:highlight>
            </a:endParaRPr>
          </a:p>
          <a:p>
            <a:r>
              <a:rPr lang="en-US" dirty="0"/>
              <a:t>Sec. 807. Contracting Authority for the Strategic Capabilities Office (S 803)</a:t>
            </a:r>
          </a:p>
          <a:p>
            <a:pPr lvl="1"/>
            <a:r>
              <a:rPr lang="en-US" dirty="0"/>
              <a:t>Establishes a senior contracting official within the Strategic Capabilities Office with the authority to enter into contracts, grants, cooperative agreements, and OTs</a:t>
            </a:r>
          </a:p>
          <a:p>
            <a:pPr lvl="1"/>
            <a:r>
              <a:rPr lang="en-US" dirty="0"/>
              <a:t>Requires DoD to submit to the defense committees an implementation plan within 90 days of enactment</a:t>
            </a:r>
          </a:p>
          <a:p>
            <a:pPr lvl="1"/>
            <a:r>
              <a:rPr lang="en-US" dirty="0"/>
              <a:t>The contracting authority takes effect 30 days after DoD submits the implementation plan </a:t>
            </a:r>
          </a:p>
          <a:p>
            <a:pPr lvl="1"/>
            <a:endParaRPr lang="en-US" dirty="0"/>
          </a:p>
          <a:p>
            <a:r>
              <a:rPr lang="en-US" dirty="0"/>
              <a:t>Sec. 809. Pilot for Anything-as-a-Service (Rep. Gallagher) (H 805)</a:t>
            </a:r>
          </a:p>
          <a:p>
            <a:pPr lvl="1"/>
            <a:r>
              <a:rPr lang="en-US" dirty="0"/>
              <a:t>Requires DoD to establish an “anything-as-a-service” pilot program for consumption-based solutions</a:t>
            </a:r>
          </a:p>
          <a:p>
            <a:pPr lvl="1"/>
            <a:r>
              <a:rPr lang="en-US" dirty="0"/>
              <a:t>Anything-as-a-service is a “technology-supported capability” that is “metered and billed based on actual usage at fixed price units”  </a:t>
            </a:r>
          </a:p>
          <a:p>
            <a:pPr lvl="1"/>
            <a:r>
              <a:rPr lang="en-US" dirty="0"/>
              <a:t>Contracts must incorporate measurable outcomes for the capability acquired</a:t>
            </a:r>
          </a:p>
          <a:p>
            <a:pPr lvl="1"/>
            <a:r>
              <a:rPr lang="en-US" dirty="0"/>
              <a:t>The pilot is exempt from 10 USC 3702 (Required cost or pricing data) and 10 USC 2302 (Full and open competition) for contract modifications valued at less than 25% of the underlying contract</a:t>
            </a:r>
          </a:p>
          <a:p>
            <a:pPr lvl="1"/>
            <a:r>
              <a:rPr lang="en-US" dirty="0"/>
              <a:t>Requires DoD to brief the defense committees by June 30, 2024</a:t>
            </a:r>
          </a:p>
          <a:p>
            <a:pPr lvl="2"/>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21</a:t>
            </a:fld>
            <a:endParaRPr lang="en-US" dirty="0"/>
          </a:p>
        </p:txBody>
      </p:sp>
    </p:spTree>
    <p:extLst>
      <p:ext uri="{BB962C8B-B14F-4D97-AF65-F5344CB8AC3E}">
        <p14:creationId xmlns:p14="http://schemas.microsoft.com/office/powerpoint/2010/main" val="27824508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667163" cy="5290990"/>
          </a:xfrm>
        </p:spPr>
        <p:txBody>
          <a:bodyPr>
            <a:normAutofit fontScale="77500" lnSpcReduction="20000"/>
          </a:bodyPr>
          <a:lstStyle/>
          <a:p>
            <a:r>
              <a:rPr lang="en-US" dirty="0"/>
              <a:t>Sec. 827. Modifying Earned Value Management Requirements (S 815)</a:t>
            </a:r>
          </a:p>
          <a:p>
            <a:pPr lvl="1"/>
            <a:r>
              <a:rPr lang="en-US" dirty="0"/>
              <a:t>Requires DoD to update the DFARS, within 180 days of enactment, to  </a:t>
            </a:r>
          </a:p>
          <a:p>
            <a:pPr lvl="2"/>
            <a:r>
              <a:rPr lang="en-US" dirty="0"/>
              <a:t>Exempt software contracts and subcontracts from EVM requirements</a:t>
            </a:r>
          </a:p>
          <a:p>
            <a:pPr lvl="2"/>
            <a:r>
              <a:rPr lang="en-US" dirty="0"/>
              <a:t>Require EVM for all DoD contracts awarded with a value between $50 and $100 million</a:t>
            </a:r>
          </a:p>
          <a:p>
            <a:pPr lvl="2"/>
            <a:r>
              <a:rPr lang="en-US" dirty="0"/>
              <a:t>If the implementation deadline is not met, requires DoD to brief the armed services committees on the anticipated implementation timeline</a:t>
            </a:r>
          </a:p>
          <a:p>
            <a:pPr lvl="2"/>
            <a:r>
              <a:rPr lang="en-US" dirty="0">
                <a:solidFill>
                  <a:srgbClr val="0070C0"/>
                </a:solidFill>
              </a:rPr>
              <a:t>The legislative text may not fully convey legislative intent. See the report language and Senate version of the NDAA</a:t>
            </a:r>
          </a:p>
          <a:p>
            <a:pPr lvl="2"/>
            <a:endParaRPr lang="en-US" dirty="0">
              <a:solidFill>
                <a:srgbClr val="0070C0"/>
              </a:solidFill>
            </a:endParaRPr>
          </a:p>
          <a:p>
            <a:r>
              <a:rPr lang="en-US" dirty="0"/>
              <a:t>Sec. 874. Progress Payment Pilot Program (S 817)</a:t>
            </a:r>
          </a:p>
          <a:p>
            <a:pPr lvl="1"/>
            <a:r>
              <a:rPr lang="en-US" dirty="0"/>
              <a:t>Requires DoD to establish a voluntary pilot program to “incentivize” businesses, where they can receive up to a 10% increase in progress payments</a:t>
            </a:r>
          </a:p>
          <a:p>
            <a:pPr lvl="2"/>
            <a:r>
              <a:rPr lang="en-US" dirty="0"/>
              <a:t>Requires DoD to establish clear and measurable criteria for qualifying for increased progress payments</a:t>
            </a:r>
          </a:p>
          <a:p>
            <a:pPr lvl="2"/>
            <a:r>
              <a:rPr lang="en-US" dirty="0"/>
              <a:t>The program is to be applied on a contract-by-contract basis</a:t>
            </a:r>
          </a:p>
          <a:p>
            <a:pPr lvl="2"/>
            <a:r>
              <a:rPr lang="en-US" dirty="0"/>
              <a:t>Requires DoD to issue regulations, with a public comment period not to exceed 30 days</a:t>
            </a:r>
          </a:p>
          <a:p>
            <a:pPr lvl="1"/>
            <a:r>
              <a:rPr lang="en-US" dirty="0"/>
              <a:t>Requires DoD to submit annual reports to the armed services committees, starting no later than Sept. 30, 2024, to include contracts for which contractors receive increased progress payments</a:t>
            </a:r>
          </a:p>
          <a:p>
            <a:pPr lvl="1"/>
            <a:r>
              <a:rPr lang="en-US" dirty="0"/>
              <a:t> The pilot sunsets on January 1, 2029, but contracts already in the pilot can continue to qualify for higher rates for the life of the contract</a:t>
            </a:r>
          </a:p>
          <a:p>
            <a:pPr lvl="1"/>
            <a:r>
              <a:rPr lang="en-US" dirty="0">
                <a:solidFill>
                  <a:srgbClr val="0070C0"/>
                </a:solidFill>
              </a:rPr>
              <a:t>Senate Report Language: “The committee recognizes the importance of cash flow” to large and small businesses and believes “an opportunity exists to provide additional cash flow to businesses contingent on favorable past performance…”</a:t>
            </a:r>
            <a:endParaRPr lang="en-US" dirty="0"/>
          </a:p>
          <a:p>
            <a:pPr lvl="1"/>
            <a:endParaRPr lang="en-US" dirty="0">
              <a:highlight>
                <a:srgbClr val="00FF00"/>
              </a:highlight>
            </a:endParaRPr>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22</a:t>
            </a:fld>
            <a:endParaRPr lang="en-US" dirty="0"/>
          </a:p>
        </p:txBody>
      </p:sp>
    </p:spTree>
    <p:extLst>
      <p:ext uri="{BB962C8B-B14F-4D97-AF65-F5344CB8AC3E}">
        <p14:creationId xmlns:p14="http://schemas.microsoft.com/office/powerpoint/2010/main" val="34511119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5649686" cy="1325563"/>
          </a:xfrm>
        </p:spPr>
        <p:txBody>
          <a:bodyPr/>
          <a:lstStyle/>
          <a:p>
            <a:r>
              <a:rPr lang="en-US" dirty="0"/>
              <a:t>Contracting – Inflation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6114143" cy="3135619"/>
          </a:xfrm>
        </p:spPr>
        <p:txBody>
          <a:bodyPr>
            <a:normAutofit fontScale="92500"/>
          </a:bodyPr>
          <a:lstStyle/>
          <a:p>
            <a:pPr>
              <a:spcBef>
                <a:spcPts val="600"/>
              </a:spcBef>
            </a:pPr>
            <a:r>
              <a:rPr lang="en-US" sz="2400" dirty="0"/>
              <a:t>Sec. 824. Extending the Temporary Authority to Modify Contracts Due to Inflation (H 829)</a:t>
            </a:r>
          </a:p>
          <a:p>
            <a:pPr lvl="1"/>
            <a:r>
              <a:rPr lang="en-US" sz="2200" dirty="0"/>
              <a:t>Amends 50 USC 1431, extending the sunset of the authorities in section 822 of the FY23 NDAA by one year, to December 31, 2024 </a:t>
            </a:r>
          </a:p>
          <a:p>
            <a:pPr lvl="1"/>
            <a:r>
              <a:rPr lang="en-US" sz="2200" dirty="0"/>
              <a:t>Section 822 (Temporary authority to modify contracts to provide extraordinary relief due to inflation) authorized DoD to use funds </a:t>
            </a:r>
            <a:r>
              <a:rPr lang="en-US" sz="2200" i="1" dirty="0"/>
              <a:t>specifically provided by an appropriations Act for said purpose </a:t>
            </a:r>
            <a:r>
              <a:rPr lang="en-US" sz="2200" dirty="0"/>
              <a:t>to modify contracts under narrow circumstances</a:t>
            </a:r>
          </a:p>
          <a:p>
            <a:pPr lvl="1"/>
            <a:endParaRPr lang="en-US" sz="2100" dirty="0"/>
          </a:p>
          <a:p>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23</a:t>
            </a:fld>
            <a:endParaRPr lang="en-US" dirty="0"/>
          </a:p>
        </p:txBody>
      </p:sp>
      <p:sp>
        <p:nvSpPr>
          <p:cNvPr id="22" name="TextBox 21">
            <a:extLst>
              <a:ext uri="{FF2B5EF4-FFF2-40B4-BE49-F238E27FC236}">
                <a16:creationId xmlns:a16="http://schemas.microsoft.com/office/drawing/2014/main" id="{325D1999-A634-C8F4-35A9-5920169E7983}"/>
              </a:ext>
            </a:extLst>
          </p:cNvPr>
          <p:cNvSpPr txBox="1"/>
          <p:nvPr/>
        </p:nvSpPr>
        <p:spPr>
          <a:xfrm>
            <a:off x="838200" y="4625095"/>
            <a:ext cx="10515600" cy="2251386"/>
          </a:xfrm>
          <a:prstGeom prst="rect">
            <a:avLst/>
          </a:prstGeom>
          <a:noFill/>
        </p:spPr>
        <p:txBody>
          <a:bodyPr wrap="square" rtlCol="0">
            <a:sp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2200" b="0" i="0" u="none" strike="noStrike" kern="1200" cap="none" spc="0" normalizeH="0" baseline="0" noProof="0" dirty="0">
                <a:ln>
                  <a:noFill/>
                </a:ln>
                <a:solidFill>
                  <a:prstClr val="black"/>
                </a:solidFill>
                <a:effectLst/>
                <a:uLnTx/>
                <a:uFillTx/>
                <a:latin typeface="Calibri" panose="020F0502020204030204"/>
                <a:ea typeface="+mn-ea"/>
                <a:cs typeface="+mn-cs"/>
              </a:rPr>
              <a:t>Sec. 826. Modifying Contracts to Provide for Economic Price Adjustment (H 830)</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Authorizes DoD to use funds specifically appropriated for such purposes in advance, to insert economic price adjustment clauses into existing contracts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The legislative text does not authorize inserting an EPA clause without consideration: The report language states that the language </a:t>
            </a:r>
            <a:r>
              <a:rPr lang="en-US" sz="2000" dirty="0">
                <a:solidFill>
                  <a:srgbClr val="0070C0"/>
                </a:solidFill>
                <a:latin typeface="Calibri" panose="020F0502020204030204"/>
              </a:rPr>
              <a:t>“would </a:t>
            </a:r>
            <a:r>
              <a:rPr kumimoji="0" lang="en-US" sz="2000" b="0" i="0" u="none" strike="noStrike" kern="1200" cap="none" spc="0" normalizeH="0" baseline="0" noProof="0" dirty="0">
                <a:ln>
                  <a:noFill/>
                </a:ln>
                <a:solidFill>
                  <a:srgbClr val="0070C0"/>
                </a:solidFill>
                <a:effectLst/>
                <a:uLnTx/>
                <a:uFillTx/>
                <a:latin typeface="Calibri" panose="020F0502020204030204"/>
                <a:ea typeface="+mn-ea"/>
                <a:cs typeface="+mn-cs"/>
              </a:rPr>
              <a:t>clarify” that DoD “may seek consideration when considering whether to modify contracts,” to include an EPA clause”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a:ea typeface="+mn-ea"/>
                <a:cs typeface="+mn-cs"/>
              </a:rPr>
              <a:t>Requires DoD to issue guidance within 30 days of enactment</a:t>
            </a:r>
            <a:endParaRPr lang="en-US" sz="2000" dirty="0"/>
          </a:p>
        </p:txBody>
      </p:sp>
      <p:graphicFrame>
        <p:nvGraphicFramePr>
          <p:cNvPr id="25" name="Chart 24">
            <a:extLst>
              <a:ext uri="{FF2B5EF4-FFF2-40B4-BE49-F238E27FC236}">
                <a16:creationId xmlns:a16="http://schemas.microsoft.com/office/drawing/2014/main" id="{3B0E5B52-635F-6E26-907E-5439515D4253}"/>
              </a:ext>
            </a:extLst>
          </p:cNvPr>
          <p:cNvGraphicFramePr/>
          <p:nvPr>
            <p:extLst>
              <p:ext uri="{D42A27DB-BD31-4B8C-83A1-F6EECF244321}">
                <p14:modId xmlns:p14="http://schemas.microsoft.com/office/powerpoint/2010/main" val="471261095"/>
              </p:ext>
            </p:extLst>
          </p:nvPr>
        </p:nvGraphicFramePr>
        <p:xfrm>
          <a:off x="6842761" y="1966558"/>
          <a:ext cx="4855754" cy="2656242"/>
        </p:xfrm>
        <a:graphic>
          <a:graphicData uri="http://schemas.openxmlformats.org/drawingml/2006/chart">
            <c:chart xmlns:c="http://schemas.openxmlformats.org/drawingml/2006/chart" xmlns:r="http://schemas.openxmlformats.org/officeDocument/2006/relationships" r:id="rId3"/>
          </a:graphicData>
        </a:graphic>
      </p:graphicFrame>
      <p:sp>
        <p:nvSpPr>
          <p:cNvPr id="27" name="TextBox 26">
            <a:extLst>
              <a:ext uri="{FF2B5EF4-FFF2-40B4-BE49-F238E27FC236}">
                <a16:creationId xmlns:a16="http://schemas.microsoft.com/office/drawing/2014/main" id="{6D6D07E0-3D1F-A887-F0AB-88C8B0DFD253}"/>
              </a:ext>
            </a:extLst>
          </p:cNvPr>
          <p:cNvSpPr txBox="1"/>
          <p:nvPr/>
        </p:nvSpPr>
        <p:spPr>
          <a:xfrm>
            <a:off x="6842761" y="1582118"/>
            <a:ext cx="6096000" cy="400110"/>
          </a:xfrm>
          <a:prstGeom prst="rect">
            <a:avLst/>
          </a:prstGeom>
          <a:noFill/>
        </p:spPr>
        <p:txBody>
          <a:bodyPr wrap="square">
            <a:spAutoFit/>
          </a:bodyPr>
          <a:lstStyle/>
          <a:p>
            <a:r>
              <a:rPr lang="en-US" sz="2000" b="1" dirty="0"/>
              <a:t>CPI  increased to 3.4% in Dec. 2023</a:t>
            </a:r>
          </a:p>
        </p:txBody>
      </p:sp>
      <p:sp>
        <p:nvSpPr>
          <p:cNvPr id="29" name="TextBox 28">
            <a:extLst>
              <a:ext uri="{FF2B5EF4-FFF2-40B4-BE49-F238E27FC236}">
                <a16:creationId xmlns:a16="http://schemas.microsoft.com/office/drawing/2014/main" id="{5E85FEF9-23C7-FA20-5215-2BE37DF90F1A}"/>
              </a:ext>
            </a:extLst>
          </p:cNvPr>
          <p:cNvSpPr txBox="1"/>
          <p:nvPr/>
        </p:nvSpPr>
        <p:spPr>
          <a:xfrm>
            <a:off x="7347858" y="2264227"/>
            <a:ext cx="6393542" cy="369332"/>
          </a:xfrm>
          <a:prstGeom prst="rect">
            <a:avLst/>
          </a:prstGeom>
          <a:noFill/>
        </p:spPr>
        <p:txBody>
          <a:bodyPr wrap="square">
            <a:spAutoFit/>
          </a:bodyPr>
          <a:lstStyle/>
          <a:p>
            <a:r>
              <a:rPr kumimoji="0" lang="en-US" sz="1800" i="0" u="none" strike="noStrike" kern="1200" cap="none" spc="0" normalizeH="0" baseline="0" noProof="0" dirty="0">
                <a:ln>
                  <a:noFill/>
                </a:ln>
                <a:solidFill>
                  <a:srgbClr val="000000"/>
                </a:solidFill>
                <a:effectLst/>
                <a:uLnTx/>
                <a:uFillTx/>
                <a:ea typeface="Arial"/>
                <a:cs typeface="Arial"/>
                <a:sym typeface="Arial"/>
              </a:rPr>
              <a:t>12-Month Perc. Change</a:t>
            </a:r>
            <a:endParaRPr lang="en-US" dirty="0"/>
          </a:p>
        </p:txBody>
      </p:sp>
    </p:spTree>
    <p:extLst>
      <p:ext uri="{BB962C8B-B14F-4D97-AF65-F5344CB8AC3E}">
        <p14:creationId xmlns:p14="http://schemas.microsoft.com/office/powerpoint/2010/main" val="271129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5" grpId="0">
        <p:bldAsOne/>
      </p:bldGraphic>
      <p:bldP spid="27" grpId="0"/>
      <p:bldP spid="2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200" y="365125"/>
            <a:ext cx="11171246" cy="1325563"/>
          </a:xfrm>
        </p:spPr>
        <p:txBody>
          <a:bodyPr/>
          <a:lstStyle/>
          <a:p>
            <a:r>
              <a:rPr lang="en-US" dirty="0"/>
              <a:t>Contracting – Truthful Cost and Pricing</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16491" cy="5290990"/>
          </a:xfrm>
        </p:spPr>
        <p:txBody>
          <a:bodyPr>
            <a:normAutofit fontScale="85000" lnSpcReduction="10000"/>
          </a:bodyPr>
          <a:lstStyle/>
          <a:p>
            <a:r>
              <a:rPr lang="en-US" dirty="0"/>
              <a:t>Sec. 802. Modifying Truthful </a:t>
            </a:r>
            <a:r>
              <a:rPr lang="en-US"/>
              <a:t>Cost and </a:t>
            </a:r>
            <a:r>
              <a:rPr lang="en-US" dirty="0"/>
              <a:t>Pricing Data Submissions and Report (S 822/H 821)</a:t>
            </a:r>
          </a:p>
          <a:p>
            <a:pPr lvl="1"/>
            <a:r>
              <a:rPr lang="en-US" dirty="0"/>
              <a:t>Amends 10 USC 3705, by requiring DoD to</a:t>
            </a:r>
          </a:p>
          <a:p>
            <a:pPr lvl="2"/>
            <a:r>
              <a:rPr lang="en-US" dirty="0"/>
              <a:t>Provide the relevant portions of the annual report on data denials to a contractor named in the report </a:t>
            </a:r>
          </a:p>
          <a:p>
            <a:pPr lvl="2"/>
            <a:r>
              <a:rPr lang="en-US" dirty="0"/>
              <a:t>Develop a framework for what constitutes a denial of uncertified cost or pricing data, to </a:t>
            </a:r>
          </a:p>
          <a:p>
            <a:pPr lvl="3"/>
            <a:r>
              <a:rPr lang="en-US" dirty="0"/>
              <a:t>Exclude when the denial is outside the control of the offeror or government</a:t>
            </a:r>
          </a:p>
          <a:p>
            <a:pPr lvl="3"/>
            <a:r>
              <a:rPr lang="en-US" dirty="0"/>
              <a:t>Identify whether a denial is from the prime or sub-contractor </a:t>
            </a:r>
          </a:p>
          <a:p>
            <a:pPr lvl="3"/>
            <a:r>
              <a:rPr lang="en-US" dirty="0"/>
              <a:t>Establish a timeframe for determining when a request for data is deemed a denial  </a:t>
            </a:r>
          </a:p>
          <a:p>
            <a:pPr marL="1371600" lvl="3" indent="0">
              <a:buNone/>
            </a:pPr>
            <a:endParaRPr lang="en-US" dirty="0">
              <a:highlight>
                <a:srgbClr val="00FF00"/>
              </a:highlight>
            </a:endParaRPr>
          </a:p>
          <a:p>
            <a:r>
              <a:rPr lang="en-US" dirty="0"/>
              <a:t>Sec. 841. Extending the Pilot Program to Accelerate Contracting and Pricing (S 818)</a:t>
            </a:r>
          </a:p>
          <a:p>
            <a:pPr lvl="1"/>
            <a:r>
              <a:rPr lang="en-US" dirty="0"/>
              <a:t>Amends sec. 890 of the FY19 NDAA, extending the pilot program through January 2, 2028</a:t>
            </a:r>
          </a:p>
          <a:p>
            <a:pPr lvl="1"/>
            <a:r>
              <a:rPr lang="en-US" dirty="0"/>
              <a:t>Requires DoD not to impose a contract type preference for the pilot and to minimize data reporting to USD (A&amp;S)</a:t>
            </a:r>
          </a:p>
          <a:p>
            <a:pPr lvl="2"/>
            <a:endParaRPr lang="en-US" i="1" dirty="0"/>
          </a:p>
          <a:p>
            <a:r>
              <a:rPr lang="en-US" dirty="0">
                <a:solidFill>
                  <a:srgbClr val="7030A0"/>
                </a:solidFill>
              </a:rPr>
              <a:t>House Defense Appropriations Bill</a:t>
            </a:r>
            <a:r>
              <a:rPr lang="en-US" dirty="0"/>
              <a:t>. Excessive Contractor Payments (Rep. Lee)</a:t>
            </a:r>
          </a:p>
          <a:p>
            <a:pPr lvl="1"/>
            <a:r>
              <a:rPr lang="en-US" dirty="0"/>
              <a:t>Would require DoD to submit to the appropriations committees a report on excessive contractor payments, including information on defective cost and pricing data, disciplinary actions taken by DoD for violations, and referrals made to the Department of Justice 	  </a:t>
            </a:r>
          </a:p>
          <a:p>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24</a:t>
            </a:fld>
            <a:endParaRPr lang="en-US" dirty="0"/>
          </a:p>
        </p:txBody>
      </p:sp>
    </p:spTree>
    <p:extLst>
      <p:ext uri="{BB962C8B-B14F-4D97-AF65-F5344CB8AC3E}">
        <p14:creationId xmlns:p14="http://schemas.microsoft.com/office/powerpoint/2010/main" val="26328978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 – Intellectual Property</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97791" cy="5396498"/>
          </a:xfrm>
        </p:spPr>
        <p:txBody>
          <a:bodyPr>
            <a:normAutofit fontScale="70000" lnSpcReduction="20000"/>
          </a:bodyPr>
          <a:lstStyle/>
          <a:p>
            <a:r>
              <a:rPr lang="en-US" dirty="0"/>
              <a:t>Sec. 808. Pilot on Intellectual Property Strategy (HR 263/S 804)</a:t>
            </a:r>
          </a:p>
          <a:p>
            <a:pPr lvl="1"/>
            <a:r>
              <a:rPr lang="en-US" dirty="0"/>
              <a:t>Requires the Under Secretary of Defense (A&amp;S) and the military departments, by May 1, 2024, to each designate one acquisition program to use “innovative intellectual property strategies” for acquiring the technical data rights necessary for OMIT (operations, maintenance, installation, and training)  </a:t>
            </a:r>
          </a:p>
          <a:p>
            <a:pPr lvl="2"/>
            <a:r>
              <a:rPr lang="en-US" dirty="0"/>
              <a:t>The pilot program may employ an escrow account to hold IP data, royalties, or licenses</a:t>
            </a:r>
          </a:p>
          <a:p>
            <a:pPr lvl="1"/>
            <a:r>
              <a:rPr lang="en-US" dirty="0"/>
              <a:t>Requires USD (A&amp;S), in coordination with the military departments, to brief the armed services committees within 180 days of enactment on the pilot and provide annual reports on the effectiveness of the program until the authorities expire on December 31, 2028</a:t>
            </a:r>
          </a:p>
          <a:p>
            <a:endParaRPr lang="en-US" sz="2400" dirty="0"/>
          </a:p>
          <a:p>
            <a:pPr marL="0" indent="0">
              <a:buNone/>
            </a:pPr>
            <a:r>
              <a:rPr lang="en-US" sz="3400" dirty="0">
                <a:solidFill>
                  <a:srgbClr val="7030A0"/>
                </a:solidFill>
              </a:rPr>
              <a:t>Not Adopted</a:t>
            </a:r>
          </a:p>
          <a:p>
            <a:r>
              <a:rPr lang="en-US" dirty="0"/>
              <a:t>Senate Sec. 868. Modifications to Rights in Technical Data (Sens. Braun, Warren) </a:t>
            </a:r>
          </a:p>
          <a:p>
            <a:pPr lvl="1"/>
            <a:r>
              <a:rPr lang="en-US" dirty="0"/>
              <a:t>Would have amended 10 USC 3771 (Rights in Technical Data), by adding that for technical data developed exclusively at private expense </a:t>
            </a:r>
          </a:p>
          <a:p>
            <a:pPr lvl="2"/>
            <a:r>
              <a:rPr lang="en-US" dirty="0"/>
              <a:t>The OMIT exception to the general rule pertains to when the US has government purpose rights, unless different license rights were negotiated</a:t>
            </a:r>
          </a:p>
          <a:p>
            <a:pPr lvl="2"/>
            <a:r>
              <a:rPr lang="en-US" dirty="0"/>
              <a:t>The US may release tech data or detailed manufacturing or process data that is necessary for wartime or contingency operations, if the agency head determines that the original supplier of data is unable to meet the readiness or operational needs for such operations </a:t>
            </a:r>
          </a:p>
          <a:p>
            <a:pPr lvl="1"/>
            <a:r>
              <a:rPr lang="en-US" dirty="0">
                <a:solidFill>
                  <a:srgbClr val="0070C0"/>
                </a:solidFill>
              </a:rPr>
              <a:t>The conference report reinforces the Senate report’s requirement for a GAO report. The Senate report   </a:t>
            </a:r>
          </a:p>
          <a:p>
            <a:pPr lvl="2"/>
            <a:r>
              <a:rPr lang="en-US" dirty="0">
                <a:solidFill>
                  <a:srgbClr val="0070C0"/>
                </a:solidFill>
              </a:rPr>
              <a:t>Is concerned that DoD’s inadequate data rights efforts is hurting readiness and creating “an unacceptable risk to mission” </a:t>
            </a:r>
          </a:p>
          <a:p>
            <a:pPr lvl="2"/>
            <a:r>
              <a:rPr lang="en-US" dirty="0">
                <a:solidFill>
                  <a:srgbClr val="0070C0"/>
                </a:solidFill>
              </a:rPr>
              <a:t>Directs GAO to provide an interim briefing by February 1, 2023, and submit a report on data acquisition and data rights for different situations (including peacetime, wartime, and contingency operations)</a:t>
            </a:r>
          </a:p>
          <a:p>
            <a:pPr lvl="2"/>
            <a:r>
              <a:rPr lang="en-US" dirty="0">
                <a:solidFill>
                  <a:srgbClr val="0070C0"/>
                </a:solidFill>
              </a:rPr>
              <a:t>The report is also required to assess depot source of repair and data rights</a:t>
            </a:r>
          </a:p>
        </p:txBody>
      </p:sp>
      <p:sp>
        <p:nvSpPr>
          <p:cNvPr id="4" name="Slide Number Placeholder 3">
            <a:extLst>
              <a:ext uri="{FF2B5EF4-FFF2-40B4-BE49-F238E27FC236}">
                <a16:creationId xmlns:a16="http://schemas.microsoft.com/office/drawing/2014/main" id="{5E68A556-F344-87B5-A0AF-9656F5CE5F4D}"/>
              </a:ext>
            </a:extLst>
          </p:cNvPr>
          <p:cNvSpPr>
            <a:spLocks noGrp="1"/>
          </p:cNvSpPr>
          <p:nvPr>
            <p:ph type="sldNum" sz="quarter" idx="12"/>
          </p:nvPr>
        </p:nvSpPr>
        <p:spPr/>
        <p:txBody>
          <a:bodyPr/>
          <a:lstStyle/>
          <a:p>
            <a:fld id="{B715CB5C-FA2A-4B17-8BA5-2DB4B77A69FC}" type="slidenum">
              <a:rPr lang="en-US" smtClean="0"/>
              <a:t>25</a:t>
            </a:fld>
            <a:endParaRPr lang="en-US" dirty="0"/>
          </a:p>
        </p:txBody>
      </p:sp>
    </p:spTree>
    <p:extLst>
      <p:ext uri="{BB962C8B-B14F-4D97-AF65-F5344CB8AC3E}">
        <p14:creationId xmlns:p14="http://schemas.microsoft.com/office/powerpoint/2010/main" val="9144056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Contracting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50721" cy="5290990"/>
          </a:xfrm>
        </p:spPr>
        <p:txBody>
          <a:bodyPr>
            <a:normAutofit fontScale="77500" lnSpcReduction="20000"/>
          </a:bodyPr>
          <a:lstStyle/>
          <a:p>
            <a:pPr marL="0" indent="0">
              <a:buNone/>
            </a:pPr>
            <a:r>
              <a:rPr lang="en-US" sz="3400" dirty="0">
                <a:solidFill>
                  <a:srgbClr val="7030A0"/>
                </a:solidFill>
              </a:rPr>
              <a:t>Senate</a:t>
            </a:r>
          </a:p>
          <a:p>
            <a:r>
              <a:rPr lang="en-US" dirty="0"/>
              <a:t>Sec. 813. Enhancing Preventing Contractor Fraud</a:t>
            </a:r>
          </a:p>
          <a:p>
            <a:pPr lvl="1"/>
            <a:r>
              <a:rPr lang="en-US" dirty="0"/>
              <a:t>Would have amended 10 USC 4651, (requiring contracts to include the authority to terminate and financial liability of contractors who bribe government employees to influence contract awards or administration), to allow DoD to withhold payments pending resolution of investigations  </a:t>
            </a:r>
          </a:p>
          <a:p>
            <a:pPr lvl="1"/>
            <a:endParaRPr lang="en-US" dirty="0">
              <a:highlight>
                <a:srgbClr val="00FF00"/>
              </a:highlight>
            </a:endParaRPr>
          </a:p>
          <a:p>
            <a:pPr marL="0" indent="0">
              <a:buNone/>
            </a:pPr>
            <a:r>
              <a:rPr lang="en-US" sz="3400" dirty="0">
                <a:solidFill>
                  <a:srgbClr val="7030A0"/>
                </a:solidFill>
              </a:rPr>
              <a:t>House</a:t>
            </a:r>
          </a:p>
          <a:p>
            <a:pPr>
              <a:spcBef>
                <a:spcPts val="600"/>
              </a:spcBef>
            </a:pPr>
            <a:r>
              <a:rPr lang="en-US" dirty="0"/>
              <a:t>Sec. 834. Strengthening Truthful Cost or Pricing Data Requirements (Rep. Garamendi)</a:t>
            </a:r>
          </a:p>
          <a:p>
            <a:pPr lvl="1">
              <a:spcBef>
                <a:spcPts val="600"/>
              </a:spcBef>
            </a:pPr>
            <a:r>
              <a:rPr lang="en-US" dirty="0"/>
              <a:t>Would have amended 10 USC 3702, applying cost and pricing data to when “award of a cost-reimbursement contract is contemplated regardless of the number of offers received”</a:t>
            </a:r>
          </a:p>
          <a:p>
            <a:pPr lvl="1">
              <a:spcBef>
                <a:spcPts val="600"/>
              </a:spcBef>
            </a:pPr>
            <a:r>
              <a:rPr lang="en-US" dirty="0"/>
              <a:t>Would have amended 10 USC 3703 (exceptions), by removing from the exception for requiring cost or pricing data “the award of a cost-reimbursement contract”</a:t>
            </a:r>
          </a:p>
          <a:p>
            <a:pPr lvl="1">
              <a:spcBef>
                <a:spcPts val="600"/>
              </a:spcBef>
            </a:pPr>
            <a:endParaRPr lang="en-US" dirty="0">
              <a:highlight>
                <a:srgbClr val="00FF00"/>
              </a:highlight>
            </a:endParaRPr>
          </a:p>
          <a:p>
            <a:r>
              <a:rPr lang="en-US" dirty="0"/>
              <a:t>Sec. 895. Inspector General Report on Defense Acquisition and Contract Administration (Rep. Garamendi)</a:t>
            </a:r>
          </a:p>
          <a:p>
            <a:pPr lvl="1"/>
            <a:r>
              <a:rPr lang="en-US" dirty="0">
                <a:solidFill>
                  <a:srgbClr val="0070C0"/>
                </a:solidFill>
              </a:rPr>
              <a:t>Report Language: Requires the DoD IG, by March 31, 2024, to brief the armed services committees on contract management, to include certified cost and pricing, and reducing contract costs </a:t>
            </a:r>
          </a:p>
          <a:p>
            <a:pPr lvl="1">
              <a:spcBef>
                <a:spcPts val="600"/>
              </a:spcBef>
            </a:pPr>
            <a:endParaRPr lang="en-US" dirty="0">
              <a:highlight>
                <a:srgbClr val="00FF00"/>
              </a:highlight>
            </a:endParaRPr>
          </a:p>
          <a:p>
            <a:pPr lvl="1"/>
            <a:endParaRPr lang="en-US" dirty="0">
              <a:highlight>
                <a:srgbClr val="00FF00"/>
              </a:highlight>
            </a:endParaRPr>
          </a:p>
          <a:p>
            <a:endParaRPr lang="en-US" dirty="0">
              <a:highlight>
                <a:srgbClr val="00FF00"/>
              </a:highlight>
            </a:endParaRPr>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26</a:t>
            </a:fld>
            <a:endParaRPr lang="en-US" dirty="0"/>
          </a:p>
        </p:txBody>
      </p:sp>
    </p:spTree>
    <p:extLst>
      <p:ext uri="{BB962C8B-B14F-4D97-AF65-F5344CB8AC3E}">
        <p14:creationId xmlns:p14="http://schemas.microsoft.com/office/powerpoint/2010/main" val="39947749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Rapid/Streamlined Acquisition</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195531"/>
          </a:xfrm>
        </p:spPr>
        <p:txBody>
          <a:bodyPr>
            <a:normAutofit fontScale="77500" lnSpcReduction="20000"/>
          </a:bodyPr>
          <a:lstStyle/>
          <a:p>
            <a:r>
              <a:rPr lang="en-US" dirty="0"/>
              <a:t>Sec. 831. Emergency Acquisition Authority to Replenish Stockpiles (S 808) </a:t>
            </a:r>
          </a:p>
          <a:p>
            <a:pPr lvl="1"/>
            <a:r>
              <a:rPr lang="en-US" dirty="0"/>
              <a:t>Amends 10 USC 3601 (Urgent acquisition and deployment of capabilities), to permit the use of urgent acquisition procedures to</a:t>
            </a:r>
          </a:p>
          <a:p>
            <a:pPr lvl="2"/>
            <a:r>
              <a:rPr lang="en-US" dirty="0"/>
              <a:t>Replenish stockpiles due to a drawdown of defense articles “in response to an armed attack” against an ally or partner by a country of concern listed in 22 USC 2651a (China, Russia, Iran, N. Korea, Cuba, and Syria), or</a:t>
            </a:r>
          </a:p>
          <a:p>
            <a:pPr lvl="2"/>
            <a:r>
              <a:rPr lang="en-US" dirty="0"/>
              <a:t>Contract for delivering defense articles pursuant to the President’s drawdown authority pursuant to sections 506 and 614 of the Foreign Assistance Act of 1961 (22 USC 2318 and 2364)   </a:t>
            </a:r>
          </a:p>
          <a:p>
            <a:pPr lvl="2"/>
            <a:endParaRPr lang="en-US" dirty="0"/>
          </a:p>
          <a:p>
            <a:r>
              <a:rPr lang="en-US" dirty="0"/>
              <a:t>Sec. 843. Combatant Commander Rapid Contracting (S 811) </a:t>
            </a:r>
          </a:p>
          <a:p>
            <a:pPr lvl="1"/>
            <a:r>
              <a:rPr lang="en-US" dirty="0"/>
              <a:t>Authorize a combatant commander, upon a written determination, to request use of specified rapid contracting authorities from a senior contracting official (as defined in 10 USC 1737), in support of </a:t>
            </a:r>
          </a:p>
          <a:p>
            <a:pPr lvl="2"/>
            <a:r>
              <a:rPr lang="en-US" dirty="0"/>
              <a:t>A contingency operation or defense against a cyber, nuclear, biological, chemical, or radiological attack against the U.S.</a:t>
            </a:r>
          </a:p>
          <a:p>
            <a:pPr lvl="2"/>
            <a:r>
              <a:rPr lang="en-US" dirty="0"/>
              <a:t>Humanitarian or peacekeeping operations </a:t>
            </a:r>
          </a:p>
          <a:p>
            <a:pPr lvl="2"/>
            <a:r>
              <a:rPr lang="en-US" dirty="0"/>
              <a:t>Protecting national security interests during operations that are less than armed conflict </a:t>
            </a:r>
          </a:p>
          <a:p>
            <a:pPr lvl="1"/>
            <a:r>
              <a:rPr lang="en-US" dirty="0"/>
              <a:t>Specified authorities include certain increased thresholds and treating procurements as commercial products or services</a:t>
            </a:r>
          </a:p>
          <a:p>
            <a:pPr lvl="1"/>
            <a:r>
              <a:rPr lang="en-US" dirty="0"/>
              <a:t>The authority sunsets September 30, 2028</a:t>
            </a:r>
          </a:p>
          <a:p>
            <a:pPr lvl="1"/>
            <a:r>
              <a:rPr lang="en-US" dirty="0"/>
              <a:t>Requires the Chairman of the Joint Chiefs of Staff to submit an annual report to the defense committees on use of the authority over the preceding fiscal year</a:t>
            </a:r>
          </a:p>
          <a:p>
            <a:pPr lvl="1"/>
            <a:endParaRPr lang="en-US" dirty="0">
              <a:highlight>
                <a:srgbClr val="00FF00"/>
              </a:highlight>
            </a:endParaRPr>
          </a:p>
          <a:p>
            <a:pPr lvl="1"/>
            <a:endParaRPr lang="en-US" dirty="0"/>
          </a:p>
        </p:txBody>
      </p:sp>
      <p:sp>
        <p:nvSpPr>
          <p:cNvPr id="4" name="Slide Number Placeholder 3">
            <a:extLst>
              <a:ext uri="{FF2B5EF4-FFF2-40B4-BE49-F238E27FC236}">
                <a16:creationId xmlns:a16="http://schemas.microsoft.com/office/drawing/2014/main" id="{20CB727A-7963-EAFD-73CA-5DD1C06459E1}"/>
              </a:ext>
            </a:extLst>
          </p:cNvPr>
          <p:cNvSpPr>
            <a:spLocks noGrp="1"/>
          </p:cNvSpPr>
          <p:nvPr>
            <p:ph type="sldNum" sz="quarter" idx="12"/>
          </p:nvPr>
        </p:nvSpPr>
        <p:spPr/>
        <p:txBody>
          <a:bodyPr/>
          <a:lstStyle/>
          <a:p>
            <a:fld id="{B715CB5C-FA2A-4B17-8BA5-2DB4B77A69FC}" type="slidenum">
              <a:rPr lang="en-US" smtClean="0"/>
              <a:t>27</a:t>
            </a:fld>
            <a:endParaRPr lang="en-US" dirty="0"/>
          </a:p>
        </p:txBody>
      </p:sp>
      <p:sp>
        <p:nvSpPr>
          <p:cNvPr id="5" name="Oval 4">
            <a:extLst>
              <a:ext uri="{FF2B5EF4-FFF2-40B4-BE49-F238E27FC236}">
                <a16:creationId xmlns:a16="http://schemas.microsoft.com/office/drawing/2014/main" id="{1B11C864-9569-62D5-4B4D-95C28237F84C}"/>
              </a:ext>
            </a:extLst>
          </p:cNvPr>
          <p:cNvSpPr/>
          <p:nvPr/>
        </p:nvSpPr>
        <p:spPr>
          <a:xfrm>
            <a:off x="2395958" y="3678927"/>
            <a:ext cx="3090441" cy="365125"/>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9596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Rapid Acquisition – Commercial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195531"/>
          </a:xfrm>
        </p:spPr>
        <p:txBody>
          <a:bodyPr>
            <a:normAutofit fontScale="77500" lnSpcReduction="20000"/>
          </a:bodyPr>
          <a:lstStyle/>
          <a:p>
            <a:r>
              <a:rPr lang="en-US" dirty="0"/>
              <a:t>Sec. 801. Making Commercial Determination Memos Available to Contractors (HR 801)</a:t>
            </a:r>
          </a:p>
          <a:p>
            <a:pPr lvl="1"/>
            <a:r>
              <a:rPr lang="en-US" dirty="0"/>
              <a:t>Amends 10 USC 3456, to require a contracting officer, upon request of the contractor, to provide a  copy of the commercial determination memorandum </a:t>
            </a:r>
          </a:p>
          <a:p>
            <a:pPr lvl="1"/>
            <a:endParaRPr lang="en-US" dirty="0"/>
          </a:p>
          <a:p>
            <a:r>
              <a:rPr lang="en-US" dirty="0"/>
              <a:t>Sec. 875. Study on Reducing Barriers to the Acquisition of Commercial Products and Services (S 806)</a:t>
            </a:r>
          </a:p>
          <a:p>
            <a:pPr lvl="1"/>
            <a:r>
              <a:rPr lang="en-US" dirty="0"/>
              <a:t>Requires USD (A&amp;S) to submit a report to the defense committees, within 180 days of enactment, on the feasibility of </a:t>
            </a:r>
          </a:p>
          <a:p>
            <a:pPr lvl="2"/>
            <a:r>
              <a:rPr lang="en-US" dirty="0"/>
              <a:t>Establishing a default determination that products and services are commercial and do not require a commercial determination as set forth in 10 USC 3456 (Commercial product and service determinations)</a:t>
            </a:r>
          </a:p>
          <a:p>
            <a:pPr lvl="2"/>
            <a:r>
              <a:rPr lang="en-US" dirty="0"/>
              <a:t> Requiring a non-commercial determination before using procedures other than FAR Part 12 (Acquisition of commercial products and services)</a:t>
            </a:r>
          </a:p>
          <a:p>
            <a:pPr lvl="2"/>
            <a:endParaRPr lang="en-US" dirty="0"/>
          </a:p>
          <a:p>
            <a:r>
              <a:rPr lang="en-US" dirty="0"/>
              <a:t>Sec. 1085. Commercial Integration Cells Within Combatant Commands (H 1082)</a:t>
            </a:r>
          </a:p>
          <a:p>
            <a:pPr lvl="1"/>
            <a:r>
              <a:rPr lang="en-US" dirty="0"/>
              <a:t>Requires five specified geographic COCOMs, within 90 days of enactment, to develop a plan to establish  </a:t>
            </a:r>
          </a:p>
          <a:p>
            <a:pPr lvl="2"/>
            <a:r>
              <a:rPr lang="en-US" dirty="0"/>
              <a:t>A commercial integration cell to integrate public and private entities with relevant capabilities </a:t>
            </a:r>
          </a:p>
          <a:p>
            <a:pPr lvl="2"/>
            <a:r>
              <a:rPr lang="en-US" dirty="0"/>
              <a:t>A chief technology officer within the COCOM</a:t>
            </a:r>
          </a:p>
          <a:p>
            <a:pPr lvl="1"/>
            <a:r>
              <a:rPr lang="en-US" dirty="0"/>
              <a:t>Requires each specified combatant commander to brief the armed services committees on the feasibility of establishing a commercial integration cell </a:t>
            </a:r>
          </a:p>
          <a:p>
            <a:pPr lvl="1"/>
            <a:endParaRPr lang="en-US" dirty="0"/>
          </a:p>
          <a:p>
            <a:endParaRPr lang="en-US" dirty="0"/>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20CB727A-7963-EAFD-73CA-5DD1C06459E1}"/>
              </a:ext>
            </a:extLst>
          </p:cNvPr>
          <p:cNvSpPr>
            <a:spLocks noGrp="1"/>
          </p:cNvSpPr>
          <p:nvPr>
            <p:ph type="sldNum" sz="quarter" idx="12"/>
          </p:nvPr>
        </p:nvSpPr>
        <p:spPr/>
        <p:txBody>
          <a:bodyPr/>
          <a:lstStyle/>
          <a:p>
            <a:fld id="{B715CB5C-FA2A-4B17-8BA5-2DB4B77A69FC}" type="slidenum">
              <a:rPr lang="en-US" smtClean="0"/>
              <a:t>28</a:t>
            </a:fld>
            <a:endParaRPr lang="en-US" dirty="0"/>
          </a:p>
        </p:txBody>
      </p:sp>
      <p:sp>
        <p:nvSpPr>
          <p:cNvPr id="5" name="Oval 4">
            <a:extLst>
              <a:ext uri="{FF2B5EF4-FFF2-40B4-BE49-F238E27FC236}">
                <a16:creationId xmlns:a16="http://schemas.microsoft.com/office/drawing/2014/main" id="{81F55EEA-3295-1B1A-CD89-AD2849B18697}"/>
              </a:ext>
            </a:extLst>
          </p:cNvPr>
          <p:cNvSpPr/>
          <p:nvPr/>
        </p:nvSpPr>
        <p:spPr>
          <a:xfrm>
            <a:off x="2141316" y="4972165"/>
            <a:ext cx="3954684" cy="433212"/>
          </a:xfrm>
          <a:prstGeom prst="ellipse">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24200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365125"/>
            <a:ext cx="10915186" cy="1325563"/>
          </a:xfrm>
        </p:spPr>
        <p:txBody>
          <a:bodyPr/>
          <a:lstStyle/>
          <a:p>
            <a:r>
              <a:rPr lang="en-US" dirty="0"/>
              <a:t>Rapid Acquisition Pilot Programs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97791" cy="5396498"/>
          </a:xfrm>
        </p:spPr>
        <p:txBody>
          <a:bodyPr>
            <a:normAutofit fontScale="92500" lnSpcReduction="10000"/>
          </a:bodyPr>
          <a:lstStyle/>
          <a:p>
            <a:pPr marL="0" indent="0">
              <a:buNone/>
            </a:pPr>
            <a:r>
              <a:rPr lang="en-US" sz="3300" dirty="0">
                <a:solidFill>
                  <a:srgbClr val="7030A0"/>
                </a:solidFill>
              </a:rPr>
              <a:t>Senate</a:t>
            </a:r>
          </a:p>
          <a:p>
            <a:r>
              <a:rPr lang="en-US" dirty="0"/>
              <a:t>Sec. 141. Amending the Pilot to Accelerate Procurement and Fielding of Innovative Technologies (APFIT)</a:t>
            </a:r>
          </a:p>
          <a:p>
            <a:pPr lvl="1"/>
            <a:r>
              <a:rPr lang="en-US" dirty="0"/>
              <a:t>Would have amended Sec. 834 of the FY22 NDAA by allowing DoD to waive the requirement to prioritize technologies developed by small businesses or nontraditional defense contractors, for up to two solicitations per fiscal year</a:t>
            </a:r>
          </a:p>
          <a:p>
            <a:pPr lvl="1"/>
            <a:r>
              <a:rPr lang="en-US" dirty="0">
                <a:solidFill>
                  <a:srgbClr val="0070C0"/>
                </a:solidFill>
              </a:rPr>
              <a:t>Report Language: “APFIT should be given limited flexibility to select technologies from traditional contractors when deemed necessary”</a:t>
            </a:r>
          </a:p>
          <a:p>
            <a:pPr lvl="1"/>
            <a:endParaRPr lang="en-US" dirty="0">
              <a:solidFill>
                <a:srgbClr val="0070C0"/>
              </a:solidFill>
            </a:endParaRPr>
          </a:p>
          <a:p>
            <a:pPr marL="0" lvl="1" indent="0">
              <a:buNone/>
            </a:pPr>
            <a:r>
              <a:rPr lang="en-US" sz="3400" dirty="0">
                <a:solidFill>
                  <a:srgbClr val="7030A0"/>
                </a:solidFill>
              </a:rPr>
              <a:t>House</a:t>
            </a:r>
          </a:p>
          <a:p>
            <a:r>
              <a:rPr lang="en-US" dirty="0"/>
              <a:t>Sec. 851. Pilot for Recurring Awards for Production, Investment, and Deployment Through Competitions</a:t>
            </a:r>
          </a:p>
          <a:p>
            <a:pPr lvl="1"/>
            <a:r>
              <a:rPr lang="en-US" dirty="0"/>
              <a:t>Would have required DoD to establish a pilot program to hold multiple competitions to acquire </a:t>
            </a:r>
            <a:r>
              <a:rPr lang="en-US" dirty="0" err="1"/>
              <a:t>attritable</a:t>
            </a:r>
            <a:r>
              <a:rPr lang="en-US" dirty="0"/>
              <a:t> systems (low-cost, reusable, and expendable weapons) for urgent operational needs</a:t>
            </a:r>
          </a:p>
          <a:p>
            <a:pPr marL="457200" lvl="1" indent="0">
              <a:buNone/>
            </a:pPr>
            <a:endParaRPr lang="en-US" dirty="0">
              <a:highlight>
                <a:srgbClr val="00FF00"/>
              </a:highlight>
            </a:endParaRPr>
          </a:p>
          <a:p>
            <a:pPr marL="457200" lvl="1" indent="0">
              <a:buNone/>
            </a:pPr>
            <a:endParaRPr lang="en-US" dirty="0">
              <a:highlight>
                <a:srgbClr val="00FF00"/>
              </a:highlight>
            </a:endParaRPr>
          </a:p>
          <a:p>
            <a:endParaRPr lang="en-US" dirty="0">
              <a:solidFill>
                <a:srgbClr val="0070C0"/>
              </a:solidFill>
              <a:highlight>
                <a:srgbClr val="00FF00"/>
              </a:highlight>
            </a:endParaRPr>
          </a:p>
          <a:p>
            <a:pPr lvl="1"/>
            <a:endParaRPr lang="en-US" sz="1800" dirty="0"/>
          </a:p>
          <a:p>
            <a:pPr lvl="2"/>
            <a:endParaRPr lang="en-US" dirty="0">
              <a:solidFill>
                <a:srgbClr val="0070C0"/>
              </a:solidFill>
            </a:endParaRPr>
          </a:p>
        </p:txBody>
      </p:sp>
      <p:sp>
        <p:nvSpPr>
          <p:cNvPr id="4" name="Slide Number Placeholder 3">
            <a:extLst>
              <a:ext uri="{FF2B5EF4-FFF2-40B4-BE49-F238E27FC236}">
                <a16:creationId xmlns:a16="http://schemas.microsoft.com/office/drawing/2014/main" id="{5E68A556-F344-87B5-A0AF-9656F5CE5F4D}"/>
              </a:ext>
            </a:extLst>
          </p:cNvPr>
          <p:cNvSpPr>
            <a:spLocks noGrp="1"/>
          </p:cNvSpPr>
          <p:nvPr>
            <p:ph type="sldNum" sz="quarter" idx="12"/>
          </p:nvPr>
        </p:nvSpPr>
        <p:spPr/>
        <p:txBody>
          <a:bodyPr/>
          <a:lstStyle/>
          <a:p>
            <a:fld id="{B715CB5C-FA2A-4B17-8BA5-2DB4B77A69FC}" type="slidenum">
              <a:rPr lang="en-US" smtClean="0"/>
              <a:t>29</a:t>
            </a:fld>
            <a:endParaRPr lang="en-US" dirty="0"/>
          </a:p>
        </p:txBody>
      </p:sp>
    </p:spTree>
    <p:extLst>
      <p:ext uri="{BB962C8B-B14F-4D97-AF65-F5344CB8AC3E}">
        <p14:creationId xmlns:p14="http://schemas.microsoft.com/office/powerpoint/2010/main" val="2381034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24E0F-C4F7-48A5-97FA-2CB2398C5AF0}"/>
              </a:ext>
            </a:extLst>
          </p:cNvPr>
          <p:cNvSpPr>
            <a:spLocks noGrp="1"/>
          </p:cNvSpPr>
          <p:nvPr>
            <p:ph type="title"/>
          </p:nvPr>
        </p:nvSpPr>
        <p:spPr/>
        <p:txBody>
          <a:bodyPr/>
          <a:lstStyle/>
          <a:p>
            <a:r>
              <a:rPr lang="en-US" dirty="0"/>
              <a:t>The Path to the FY2024 NDAA </a:t>
            </a:r>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idx="1"/>
          </p:nvPr>
        </p:nvSpPr>
        <p:spPr/>
        <p:txBody>
          <a:bodyPr>
            <a:normAutofit/>
          </a:bodyPr>
          <a:lstStyle/>
          <a:p>
            <a:r>
              <a:rPr lang="en-US" dirty="0"/>
              <a:t>How We Got Here</a:t>
            </a:r>
          </a:p>
          <a:p>
            <a:pPr lvl="1"/>
            <a:r>
              <a:rPr lang="en-US" dirty="0"/>
              <a:t>The House passed the FY2024 NDAA with bipartisan support (310-118)</a:t>
            </a:r>
          </a:p>
          <a:p>
            <a:pPr lvl="2"/>
            <a:r>
              <a:rPr lang="en-US" dirty="0"/>
              <a:t>HASC advanced the NDAA with bipartisan support (58-1)</a:t>
            </a:r>
          </a:p>
          <a:p>
            <a:pPr lvl="2"/>
            <a:r>
              <a:rPr lang="en-US" dirty="0"/>
              <a:t>The House passed its version of the FY2024 NDAA along party-lines (219-210) </a:t>
            </a:r>
          </a:p>
          <a:p>
            <a:pPr lvl="2"/>
            <a:r>
              <a:rPr lang="en-US" dirty="0"/>
              <a:t>More Democrats supported the final bill than Republicans (163 vs. 147)</a:t>
            </a:r>
          </a:p>
          <a:p>
            <a:pPr lvl="2"/>
            <a:endParaRPr lang="en-US" dirty="0"/>
          </a:p>
          <a:p>
            <a:pPr lvl="1"/>
            <a:r>
              <a:rPr lang="en-US" dirty="0"/>
              <a:t>The Senate passed the FY2024 NDAA with bipartisan support (87-13)</a:t>
            </a:r>
          </a:p>
          <a:p>
            <a:pPr lvl="2"/>
            <a:r>
              <a:rPr lang="en-US" dirty="0"/>
              <a:t>The Senate passed its version of the FY2024 NDAA with bipartisan support (86-11)</a:t>
            </a:r>
          </a:p>
          <a:p>
            <a:pPr lvl="2"/>
            <a:endParaRPr lang="en-US" dirty="0"/>
          </a:p>
          <a:p>
            <a:endParaRPr lang="en-US" dirty="0"/>
          </a:p>
          <a:p>
            <a:endParaRPr lang="en-US" dirty="0"/>
          </a:p>
          <a:p>
            <a:endParaRPr lang="en-US" dirty="0">
              <a:highlight>
                <a:srgbClr val="FFFF00"/>
              </a:highlight>
            </a:endParaRPr>
          </a:p>
        </p:txBody>
      </p:sp>
      <p:sp>
        <p:nvSpPr>
          <p:cNvPr id="4" name="Slide Number Placeholder 3">
            <a:extLst>
              <a:ext uri="{FF2B5EF4-FFF2-40B4-BE49-F238E27FC236}">
                <a16:creationId xmlns:a16="http://schemas.microsoft.com/office/drawing/2014/main" id="{26FECEE3-3E79-4B56-B00D-14636EA3A04F}"/>
              </a:ext>
            </a:extLst>
          </p:cNvPr>
          <p:cNvSpPr>
            <a:spLocks noGrp="1"/>
          </p:cNvSpPr>
          <p:nvPr>
            <p:ph type="sldNum" sz="quarter" idx="12"/>
          </p:nvPr>
        </p:nvSpPr>
        <p:spPr/>
        <p:txBody>
          <a:bodyPr/>
          <a:lstStyle/>
          <a:p>
            <a:fld id="{B715CB5C-FA2A-4B17-8BA5-2DB4B77A69FC}" type="slidenum">
              <a:rPr lang="en-US" smtClean="0"/>
              <a:t>3</a:t>
            </a:fld>
            <a:endParaRPr lang="en-US" dirty="0"/>
          </a:p>
        </p:txBody>
      </p:sp>
    </p:spTree>
    <p:extLst>
      <p:ext uri="{BB962C8B-B14F-4D97-AF65-F5344CB8AC3E}">
        <p14:creationId xmlns:p14="http://schemas.microsoft.com/office/powerpoint/2010/main" val="31879256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Software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515600" cy="5290990"/>
          </a:xfrm>
        </p:spPr>
        <p:txBody>
          <a:bodyPr>
            <a:normAutofit fontScale="77500" lnSpcReduction="20000"/>
          </a:bodyPr>
          <a:lstStyle/>
          <a:p>
            <a:r>
              <a:rPr lang="en-US" dirty="0"/>
              <a:t>Sec. 1525. Prize Competitions for Business Systems Modernization (S 221)</a:t>
            </a:r>
          </a:p>
          <a:p>
            <a:pPr lvl="1"/>
            <a:r>
              <a:rPr lang="en-US" dirty="0"/>
              <a:t>Requires DoD to establish, within 270 days of enactment, at least one prize competition to support business system modernization </a:t>
            </a:r>
          </a:p>
          <a:p>
            <a:pPr lvl="1"/>
            <a:r>
              <a:rPr lang="en-US" dirty="0"/>
              <a:t>Requires the prize competition(s) to consider AI, machine learning, data analytics, supply chain visibility, financial systems, contract writing systems, and other specified issues</a:t>
            </a:r>
          </a:p>
          <a:p>
            <a:pPr lvl="1"/>
            <a:r>
              <a:rPr lang="en-US" dirty="0"/>
              <a:t>Requires DoD to brief the defense committees within 180 days of enactment, and annually thereafter, until the authority expires on Sept. 30, 2028</a:t>
            </a:r>
          </a:p>
          <a:p>
            <a:pPr marL="0" indent="0">
              <a:buNone/>
            </a:pPr>
            <a:endParaRPr lang="en-US" sz="2200" dirty="0">
              <a:solidFill>
                <a:srgbClr val="7030A0"/>
              </a:solidFill>
            </a:endParaRPr>
          </a:p>
          <a:p>
            <a:pPr marL="0" indent="0">
              <a:buNone/>
            </a:pPr>
            <a:r>
              <a:rPr lang="en-US" dirty="0">
                <a:solidFill>
                  <a:srgbClr val="7030A0"/>
                </a:solidFill>
              </a:rPr>
              <a:t>Reports</a:t>
            </a:r>
          </a:p>
          <a:p>
            <a:r>
              <a:rPr lang="en-US" dirty="0"/>
              <a:t>House Report Page 358. DoD Use of Open-Source Software (OSS) </a:t>
            </a:r>
          </a:p>
          <a:p>
            <a:pPr lvl="1"/>
            <a:r>
              <a:rPr lang="en-US" dirty="0"/>
              <a:t>Systems integrators building features “on top of OSS provided by developers” can lead to “a lack of system interoperability, inability of the OSS developer to push critical cybersecurity updates, and additional support costs”</a:t>
            </a:r>
          </a:p>
          <a:p>
            <a:r>
              <a:rPr lang="en-US" dirty="0"/>
              <a:t>Senate Report Page 282. Software-as-a-Service </a:t>
            </a:r>
          </a:p>
          <a:p>
            <a:pPr lvl="1"/>
            <a:r>
              <a:rPr lang="en-US" dirty="0"/>
              <a:t>DoD’s</a:t>
            </a:r>
            <a:r>
              <a:rPr lang="en-US" i="1" dirty="0"/>
              <a:t> “</a:t>
            </a:r>
            <a:r>
              <a:rPr lang="en-US" dirty="0"/>
              <a:t>acquisition practices need to adapt to better integrate commercial trends”</a:t>
            </a:r>
          </a:p>
          <a:p>
            <a:pPr lvl="2"/>
            <a:endParaRPr lang="en-US" dirty="0">
              <a:solidFill>
                <a:srgbClr val="7030A0"/>
              </a:solidFill>
              <a:highlight>
                <a:srgbClr val="00FF00"/>
              </a:highlight>
            </a:endParaRPr>
          </a:p>
          <a:p>
            <a:pPr marL="0" indent="0">
              <a:buNone/>
            </a:pPr>
            <a:r>
              <a:rPr lang="en-US" dirty="0">
                <a:solidFill>
                  <a:srgbClr val="7030A0"/>
                </a:solidFill>
              </a:rPr>
              <a:t>Not Adopted</a:t>
            </a:r>
          </a:p>
          <a:p>
            <a:r>
              <a:rPr lang="en-US" dirty="0"/>
              <a:t>House Sec. 277. Funding DoD Software Factories (Rep. Sewell)</a:t>
            </a:r>
          </a:p>
          <a:p>
            <a:pPr lvl="1"/>
            <a:r>
              <a:rPr lang="en-US" dirty="0"/>
              <a:t>Would have authorized increased funding for Air Force software factories by $10 million</a:t>
            </a:r>
          </a:p>
          <a:p>
            <a:pPr lvl="1"/>
            <a:endParaRPr lang="en-US" dirty="0">
              <a:solidFill>
                <a:srgbClr val="7030A0"/>
              </a:solidFill>
              <a:highlight>
                <a:srgbClr val="00FF00"/>
              </a:highlight>
            </a:endParaRPr>
          </a:p>
          <a:p>
            <a:endParaRPr lang="en-US" dirty="0">
              <a:solidFill>
                <a:srgbClr val="7030A0"/>
              </a:solidFill>
              <a:highlight>
                <a:srgbClr val="00FF00"/>
              </a:highlight>
            </a:endParaRPr>
          </a:p>
          <a:p>
            <a:pPr lvl="2"/>
            <a:endParaRPr lang="en-US" dirty="0">
              <a:highlight>
                <a:srgbClr val="00FF00"/>
              </a:highlight>
            </a:endParaRPr>
          </a:p>
          <a:p>
            <a:pPr lvl="2"/>
            <a:endParaRPr lang="en-US" dirty="0">
              <a:highlight>
                <a:srgbClr val="00FF00"/>
              </a:highlight>
            </a:endParaRPr>
          </a:p>
          <a:p>
            <a:endParaRPr lang="en-US" dirty="0"/>
          </a:p>
          <a:p>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endParaRPr lang="en-US" dirty="0"/>
          </a:p>
          <a:p>
            <a:endParaRPr lang="en-US" dirty="0"/>
          </a:p>
          <a:p>
            <a:fld id="{B715CB5C-FA2A-4B17-8BA5-2DB4B77A69FC}" type="slidenum">
              <a:rPr lang="en-US" smtClean="0"/>
              <a:t>30</a:t>
            </a:fld>
            <a:endParaRPr lang="en-US" dirty="0"/>
          </a:p>
        </p:txBody>
      </p:sp>
    </p:spTree>
    <p:extLst>
      <p:ext uri="{BB962C8B-B14F-4D97-AF65-F5344CB8AC3E}">
        <p14:creationId xmlns:p14="http://schemas.microsoft.com/office/powerpoint/2010/main" val="13738213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Artificial Intelligence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681447" cy="5290990"/>
          </a:xfrm>
        </p:spPr>
        <p:txBody>
          <a:bodyPr>
            <a:normAutofit fontScale="85000" lnSpcReduction="20000"/>
          </a:bodyPr>
          <a:lstStyle/>
          <a:p>
            <a:r>
              <a:rPr lang="en-US" dirty="0"/>
              <a:t>Sec. 1521. Control and Management of DoD Data and Establishing the CDAO Governing Council (S 1725)</a:t>
            </a:r>
          </a:p>
          <a:p>
            <a:pPr lvl="1"/>
            <a:r>
              <a:rPr lang="en-US" dirty="0"/>
              <a:t>Authorizes the DoD Chief Digital and Artificial Intelligence Officer to access and control all data within the Department </a:t>
            </a:r>
          </a:p>
          <a:p>
            <a:pPr lvl="1"/>
            <a:r>
              <a:rPr lang="en-US" dirty="0"/>
              <a:t>Establishes a CDAO Governing Council, consisting of specified senior officials within DoD  </a:t>
            </a:r>
          </a:p>
          <a:p>
            <a:pPr lvl="1"/>
            <a:r>
              <a:rPr lang="en-US" dirty="0"/>
              <a:t>Requires the council, within 180 days of enactment and at every 18 months thereafter, to submit a report on the council’s activities to the SECDEF and defense committees</a:t>
            </a:r>
          </a:p>
          <a:p>
            <a:pPr lvl="1"/>
            <a:endParaRPr lang="en-US" dirty="0">
              <a:highlight>
                <a:srgbClr val="00FF00"/>
              </a:highlight>
            </a:endParaRPr>
          </a:p>
          <a:p>
            <a:r>
              <a:rPr lang="en-US" dirty="0"/>
              <a:t>Sec. 1522. Modifying DoD-Wide Procurement of Cyber Products (H 1503)</a:t>
            </a:r>
          </a:p>
          <a:p>
            <a:pPr lvl="1"/>
            <a:r>
              <a:rPr lang="en-US" dirty="0"/>
              <a:t>Amends section 1521 of the FY22 NDAA (requiring an executive agent to manage Department-wide procurements of cyber data products and services) by having the executive agent evaluate “emerging cyber technologies,” including AI-enabled security tools </a:t>
            </a:r>
          </a:p>
          <a:p>
            <a:pPr lvl="1"/>
            <a:endParaRPr lang="en-US" dirty="0">
              <a:highlight>
                <a:srgbClr val="00FF00"/>
              </a:highlight>
            </a:endParaRPr>
          </a:p>
          <a:p>
            <a:r>
              <a:rPr lang="en-US" dirty="0"/>
              <a:t>Sec. 1541. Modifying Acquisition Authority of the CDAO (H 826)</a:t>
            </a:r>
          </a:p>
          <a:p>
            <a:pPr lvl="1"/>
            <a:r>
              <a:rPr lang="en-US" dirty="0"/>
              <a:t>Amends section 808 of the FY21 NDAA, by</a:t>
            </a:r>
          </a:p>
          <a:p>
            <a:pPr lvl="2"/>
            <a:r>
              <a:rPr lang="en-US" dirty="0"/>
              <a:t>Extending the contracting authority and the $75 million cap on the authority, by four years, through Oct. 1, 2029 </a:t>
            </a:r>
          </a:p>
          <a:p>
            <a:pPr lvl="2"/>
            <a:r>
              <a:rPr lang="en-US" dirty="0"/>
              <a:t>Requiring the CDAO, within 90 days of enactment, to provide a demonstration of operational capabilities delivered through the acquisition authority and an analysis of the challenges and benefits of the various acquisition authorities</a:t>
            </a:r>
            <a:endParaRPr lang="en-US" dirty="0">
              <a:highlight>
                <a:srgbClr val="00FF00"/>
              </a:highlight>
            </a:endParaRPr>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31</a:t>
            </a:fld>
            <a:endParaRPr lang="en-US" dirty="0"/>
          </a:p>
        </p:txBody>
      </p:sp>
    </p:spTree>
    <p:extLst>
      <p:ext uri="{BB962C8B-B14F-4D97-AF65-F5344CB8AC3E}">
        <p14:creationId xmlns:p14="http://schemas.microsoft.com/office/powerpoint/2010/main" val="17255524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Artificial Intelligence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681447" cy="5290990"/>
          </a:xfrm>
        </p:spPr>
        <p:txBody>
          <a:bodyPr>
            <a:normAutofit fontScale="92500" lnSpcReduction="10000"/>
          </a:bodyPr>
          <a:lstStyle/>
          <a:p>
            <a:r>
              <a:rPr lang="en-US" dirty="0"/>
              <a:t>Sec. 1544. Updates to Plans and Strategies for Artificial Intelligence (S 222/H 220)</a:t>
            </a:r>
          </a:p>
          <a:p>
            <a:pPr lvl="1"/>
            <a:r>
              <a:rPr lang="en-US" dirty="0"/>
              <a:t>Requires DoD to periodically review its AI strategy and assess implementation, and to</a:t>
            </a:r>
          </a:p>
          <a:p>
            <a:pPr lvl="2"/>
            <a:r>
              <a:rPr lang="en-US" dirty="0"/>
              <a:t>Issue guidance on adoption, ethical use, and bias of AI </a:t>
            </a:r>
          </a:p>
          <a:p>
            <a:pPr lvl="2"/>
            <a:r>
              <a:rPr lang="en-US" dirty="0"/>
              <a:t>Develop a strategic plan for using AI</a:t>
            </a:r>
          </a:p>
          <a:p>
            <a:pPr lvl="2"/>
            <a:r>
              <a:rPr lang="en-US" dirty="0"/>
              <a:t>Assess workforce and training needs</a:t>
            </a:r>
          </a:p>
          <a:p>
            <a:pPr lvl="2"/>
            <a:r>
              <a:rPr lang="en-US" dirty="0"/>
              <a:t>Identify commercially available large language models and make such models available on classified networks  </a:t>
            </a:r>
          </a:p>
          <a:p>
            <a:pPr lvl="1"/>
            <a:r>
              <a:rPr lang="en-US" dirty="0"/>
              <a:t>Requires DoD to brief the defense committees within 150 days of enactment on implementing this section  </a:t>
            </a:r>
          </a:p>
          <a:p>
            <a:pPr lvl="1"/>
            <a:endParaRPr lang="en-US" sz="2000" dirty="0"/>
          </a:p>
          <a:p>
            <a:pPr marL="0" lvl="1" indent="0">
              <a:buNone/>
            </a:pPr>
            <a:r>
              <a:rPr lang="en-US" sz="3800" dirty="0">
                <a:solidFill>
                  <a:srgbClr val="7030A0"/>
                </a:solidFill>
              </a:rPr>
              <a:t>Report Language</a:t>
            </a:r>
          </a:p>
          <a:p>
            <a:r>
              <a:rPr lang="en-US" dirty="0"/>
              <a:t>Review of Artificial Intelligence Investment (S 230)</a:t>
            </a:r>
          </a:p>
          <a:p>
            <a:pPr lvl="1"/>
            <a:r>
              <a:rPr lang="en-US" dirty="0"/>
              <a:t>Directs DoD to review its  investments in AI applications (including AI in platforms) and to brief the defense committees by June 15, 2024, on the results of the review</a:t>
            </a:r>
          </a:p>
          <a:p>
            <a:pPr marL="457200" lvl="1" indent="0">
              <a:buNone/>
            </a:pPr>
            <a:endParaRPr lang="en-US" dirty="0">
              <a:highlight>
                <a:srgbClr val="00FF00"/>
              </a:highlight>
            </a:endParaRPr>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32</a:t>
            </a:fld>
            <a:endParaRPr lang="en-US" dirty="0"/>
          </a:p>
        </p:txBody>
      </p:sp>
    </p:spTree>
    <p:extLst>
      <p:ext uri="{BB962C8B-B14F-4D97-AF65-F5344CB8AC3E}">
        <p14:creationId xmlns:p14="http://schemas.microsoft.com/office/powerpoint/2010/main" val="10183665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Cybersecurity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76527" cy="5290990"/>
          </a:xfrm>
        </p:spPr>
        <p:txBody>
          <a:bodyPr>
            <a:normAutofit fontScale="62500" lnSpcReduction="20000"/>
          </a:bodyPr>
          <a:lstStyle/>
          <a:p>
            <a:r>
              <a:rPr lang="en-US" dirty="0"/>
              <a:t>Sec. 1502. Creating the Strategic Cybersecurity Program and Related Matters (H 1501)</a:t>
            </a:r>
          </a:p>
          <a:p>
            <a:pPr lvl="1"/>
            <a:r>
              <a:rPr lang="en-US" dirty="0"/>
              <a:t>Creates a “Strategic Cybersecurity Program” whose membership consists of senior DoD officials</a:t>
            </a:r>
          </a:p>
          <a:p>
            <a:pPr lvl="1"/>
            <a:r>
              <a:rPr lang="en-US" dirty="0"/>
              <a:t>Creates a program office within the Cybersecurity Directorate of the NSA to support the Strategic Cybersecurity Program. The office is responsible for identifying threats to, vulnerabilities in, and remedies for, specified mission elements, including</a:t>
            </a:r>
          </a:p>
          <a:p>
            <a:pPr lvl="2"/>
            <a:r>
              <a:rPr lang="en-US" dirty="0"/>
              <a:t>Nuclear deterrence and strike, select long-range conventional strike, offensive cyber operations, and homeland missile defense </a:t>
            </a:r>
          </a:p>
          <a:p>
            <a:pPr lvl="1"/>
            <a:r>
              <a:rPr lang="en-US" dirty="0"/>
              <a:t>Requires DoD to </a:t>
            </a:r>
          </a:p>
          <a:p>
            <a:pPr lvl="2"/>
            <a:r>
              <a:rPr lang="en-US" dirty="0"/>
              <a:t>submit an annual report to the defense committees on the cybersecurity program no later than Dec. 31 of each year, to include evaluations of specified cyber vulnerabilities and program activities required in prior NDAAs </a:t>
            </a:r>
          </a:p>
          <a:p>
            <a:pPr lvl="2"/>
            <a:r>
              <a:rPr lang="en-US" dirty="0"/>
              <a:t>submit to the defense committees, concurrent with the submission of the President’s budget request, a consolidated budget justification display covering the specified programs and activities</a:t>
            </a:r>
          </a:p>
          <a:p>
            <a:pPr lvl="1"/>
            <a:r>
              <a:rPr lang="en-US" dirty="0"/>
              <a:t>Repeals duplicative statutory requirements  </a:t>
            </a:r>
          </a:p>
          <a:p>
            <a:pPr marL="0" lvl="1" indent="0">
              <a:lnSpc>
                <a:spcPct val="70000"/>
              </a:lnSpc>
              <a:spcBef>
                <a:spcPts val="1000"/>
              </a:spcBef>
              <a:buNone/>
            </a:pPr>
            <a:endParaRPr lang="en-US" dirty="0">
              <a:solidFill>
                <a:schemeClr val="accent1">
                  <a:lumMod val="75000"/>
                </a:schemeClr>
              </a:solidFill>
            </a:endParaRPr>
          </a:p>
          <a:p>
            <a:r>
              <a:rPr lang="en-US" dirty="0"/>
              <a:t>Sec. 1511. Amending Responsibilities for DIB Cybersecurity and Critical Infrastructure Protection (H 1524)</a:t>
            </a:r>
          </a:p>
          <a:p>
            <a:pPr lvl="1"/>
            <a:r>
              <a:rPr lang="en-US" dirty="0"/>
              <a:t>Amends section 1724 of the FY21 NDAA, by requiring the SECDEF, within 30 days of enactment, to designate a principal staff assistant within OSD to be the coordinating authority for cybersecurity (previously, only a Principle Cyber Advisor was required)  </a:t>
            </a:r>
          </a:p>
          <a:p>
            <a:pPr lvl="1"/>
            <a:r>
              <a:rPr lang="en-US" dirty="0"/>
              <a:t>Requires DoD to brief the armed services committees, within 180 days of enactment, on the feasibility and advisability of separating cybersecurity functions of a Sector Risk Management Agency (pursuant to section 9002 of FY21 NDAA) from non-cybersecurity functions </a:t>
            </a:r>
          </a:p>
          <a:p>
            <a:pPr lvl="1"/>
            <a:endParaRPr lang="en-US" dirty="0">
              <a:highlight>
                <a:srgbClr val="00FF00"/>
              </a:highlight>
            </a:endParaRPr>
          </a:p>
          <a:p>
            <a:r>
              <a:rPr lang="en-US" dirty="0"/>
              <a:t>Sec. 1553. Report on Contract for Cybersecurity (S 143)</a:t>
            </a:r>
          </a:p>
          <a:p>
            <a:pPr lvl="1"/>
            <a:r>
              <a:rPr lang="en-US" dirty="0"/>
              <a:t>Requires the CIO, within 180 days of enactment, to submit a report to the defense committees that includes plans to allow multiple vendors to compete for the acquisition of integrated and interoperable cybersecurity tools </a:t>
            </a:r>
          </a:p>
          <a:p>
            <a:pPr lvl="1"/>
            <a:r>
              <a:rPr lang="en-US" dirty="0"/>
              <a:t>Requires the CIO, within 60 days of enactment, to brief the defense committees on plans to ensure competition</a:t>
            </a:r>
          </a:p>
          <a:p>
            <a:pPr lvl="1"/>
            <a:endParaRPr lang="en-US" dirty="0">
              <a:highlight>
                <a:srgbClr val="00FF00"/>
              </a:highlight>
            </a:endParaRPr>
          </a:p>
          <a:p>
            <a:pPr>
              <a:spcBef>
                <a:spcPts val="800"/>
              </a:spcBef>
            </a:pPr>
            <a:endParaRPr lang="en-US" sz="2900" dirty="0"/>
          </a:p>
          <a:p>
            <a:pPr marL="0" indent="0">
              <a:buNone/>
            </a:pPr>
            <a:endParaRPr lang="en-US" sz="2300" dirty="0">
              <a:solidFill>
                <a:schemeClr val="accent1">
                  <a:lumMod val="75000"/>
                </a:schemeClr>
              </a:solidFill>
            </a:endParaRPr>
          </a:p>
          <a:p>
            <a:pPr lvl="1"/>
            <a:endParaRPr lang="en-US" dirty="0"/>
          </a:p>
        </p:txBody>
      </p:sp>
      <p:sp>
        <p:nvSpPr>
          <p:cNvPr id="4" name="Slide Number Placeholder 3">
            <a:extLst>
              <a:ext uri="{FF2B5EF4-FFF2-40B4-BE49-F238E27FC236}">
                <a16:creationId xmlns:a16="http://schemas.microsoft.com/office/drawing/2014/main" id="{68E82834-9165-C75C-0357-7A79E14C370D}"/>
              </a:ext>
            </a:extLst>
          </p:cNvPr>
          <p:cNvSpPr>
            <a:spLocks noGrp="1"/>
          </p:cNvSpPr>
          <p:nvPr>
            <p:ph type="sldNum" sz="quarter" idx="12"/>
          </p:nvPr>
        </p:nvSpPr>
        <p:spPr/>
        <p:txBody>
          <a:bodyPr/>
          <a:lstStyle/>
          <a:p>
            <a:fld id="{B715CB5C-FA2A-4B17-8BA5-2DB4B77A69FC}" type="slidenum">
              <a:rPr lang="en-US" smtClean="0"/>
              <a:t>33</a:t>
            </a:fld>
            <a:endParaRPr lang="en-US" dirty="0"/>
          </a:p>
        </p:txBody>
      </p:sp>
    </p:spTree>
    <p:extLst>
      <p:ext uri="{BB962C8B-B14F-4D97-AF65-F5344CB8AC3E}">
        <p14:creationId xmlns:p14="http://schemas.microsoft.com/office/powerpoint/2010/main" val="3462912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Cybersecurity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76527" cy="5290990"/>
          </a:xfrm>
        </p:spPr>
        <p:txBody>
          <a:bodyPr>
            <a:normAutofit/>
          </a:bodyPr>
          <a:lstStyle/>
          <a:p>
            <a:pPr marL="0" indent="0">
              <a:buNone/>
            </a:pPr>
            <a:r>
              <a:rPr lang="en-US" sz="3100" dirty="0">
                <a:solidFill>
                  <a:srgbClr val="7030A0"/>
                </a:solidFill>
              </a:rPr>
              <a:t>Senate</a:t>
            </a:r>
            <a:r>
              <a:rPr lang="en-US" dirty="0">
                <a:highlight>
                  <a:srgbClr val="00FF00"/>
                </a:highlight>
              </a:rPr>
              <a:t> </a:t>
            </a:r>
          </a:p>
          <a:p>
            <a:r>
              <a:rPr lang="en-US" dirty="0"/>
              <a:t>Sec. 1702. Cyber Intelligence Center</a:t>
            </a:r>
          </a:p>
          <a:p>
            <a:pPr lvl="1"/>
            <a:r>
              <a:rPr lang="en-US" dirty="0"/>
              <a:t>Would have required DoD to establish a cyber intelligence capability to support Department–wide cyber requirements </a:t>
            </a:r>
          </a:p>
          <a:p>
            <a:endParaRPr lang="en-US" dirty="0"/>
          </a:p>
          <a:p>
            <a:r>
              <a:rPr lang="en-US" dirty="0"/>
              <a:t>Sec. 1715. Cyber Incident Reporting</a:t>
            </a:r>
          </a:p>
          <a:p>
            <a:pPr lvl="1"/>
            <a:r>
              <a:rPr lang="en-US" dirty="0"/>
              <a:t>Would have required the CIO to determine “what actions need to be taken to encourage more complete and timely mandatory cyber incident reporting" from the defense industrial base</a:t>
            </a:r>
          </a:p>
        </p:txBody>
      </p:sp>
      <p:sp>
        <p:nvSpPr>
          <p:cNvPr id="4" name="Slide Number Placeholder 3">
            <a:extLst>
              <a:ext uri="{FF2B5EF4-FFF2-40B4-BE49-F238E27FC236}">
                <a16:creationId xmlns:a16="http://schemas.microsoft.com/office/drawing/2014/main" id="{68E82834-9165-C75C-0357-7A79E14C370D}"/>
              </a:ext>
            </a:extLst>
          </p:cNvPr>
          <p:cNvSpPr>
            <a:spLocks noGrp="1"/>
          </p:cNvSpPr>
          <p:nvPr>
            <p:ph type="sldNum" sz="quarter" idx="12"/>
          </p:nvPr>
        </p:nvSpPr>
        <p:spPr/>
        <p:txBody>
          <a:bodyPr/>
          <a:lstStyle/>
          <a:p>
            <a:fld id="{B715CB5C-FA2A-4B17-8BA5-2DB4B77A69FC}" type="slidenum">
              <a:rPr lang="en-US" smtClean="0"/>
              <a:t>34</a:t>
            </a:fld>
            <a:endParaRPr lang="en-US" dirty="0"/>
          </a:p>
        </p:txBody>
      </p:sp>
    </p:spTree>
    <p:extLst>
      <p:ext uri="{BB962C8B-B14F-4D97-AF65-F5344CB8AC3E}">
        <p14:creationId xmlns:p14="http://schemas.microsoft.com/office/powerpoint/2010/main" val="20721422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8" y="1567010"/>
            <a:ext cx="10888745" cy="5290990"/>
          </a:xfrm>
        </p:spPr>
        <p:txBody>
          <a:bodyPr>
            <a:normAutofit fontScale="70000" lnSpcReduction="20000"/>
          </a:bodyPr>
          <a:lstStyle/>
          <a:p>
            <a:r>
              <a:rPr lang="en-US" dirty="0"/>
              <a:t>Sec. 852. Expanding the Mentor-Protégé Program (S 842)</a:t>
            </a:r>
          </a:p>
          <a:p>
            <a:pPr lvl="1"/>
            <a:r>
              <a:rPr lang="en-US" dirty="0"/>
              <a:t>Amends 10 USC 4902 (mentor-protégé), allowing mentor-protégé agreements for cooperative or partnership intermediary agreements</a:t>
            </a:r>
          </a:p>
          <a:p>
            <a:pPr lvl="1"/>
            <a:endParaRPr lang="en-US" dirty="0"/>
          </a:p>
          <a:p>
            <a:r>
              <a:rPr lang="en-US" dirty="0"/>
              <a:t>Sec. 860. Amendments to the Rapid Innovation Program (S 841)</a:t>
            </a:r>
          </a:p>
          <a:p>
            <a:pPr lvl="1"/>
            <a:r>
              <a:rPr lang="en-US" dirty="0"/>
              <a:t>Amends 10 USC 4061 (Defense R&amp;D Rapid Innovation Program), by adding that </a:t>
            </a:r>
          </a:p>
          <a:p>
            <a:pPr lvl="2"/>
            <a:r>
              <a:rPr lang="en-US" dirty="0"/>
              <a:t>The program’s focus is to “enable small businesses” to accelerate “commercialization of” technologies (vs. accelerating “fielding of technologies”)</a:t>
            </a:r>
          </a:p>
          <a:p>
            <a:pPr lvl="2"/>
            <a:r>
              <a:rPr lang="en-US" dirty="0"/>
              <a:t>The component small business office must be involved in reviewing candidate proposals</a:t>
            </a:r>
          </a:p>
          <a:p>
            <a:pPr lvl="2"/>
            <a:r>
              <a:rPr lang="en-US" dirty="0"/>
              <a:t>Guidance should include issuing broad agency announcements or merit-based processes “primarily” in support of  MDAPs </a:t>
            </a:r>
          </a:p>
          <a:p>
            <a:pPr lvl="2"/>
            <a:r>
              <a:rPr lang="en-US" dirty="0"/>
              <a:t>The ceiling for total awards is increased from $3 to $6 million</a:t>
            </a:r>
          </a:p>
          <a:p>
            <a:pPr lvl="2"/>
            <a:endParaRPr lang="en-US" dirty="0">
              <a:highlight>
                <a:srgbClr val="00FF00"/>
              </a:highlight>
            </a:endParaRPr>
          </a:p>
          <a:p>
            <a:r>
              <a:rPr lang="en-US" dirty="0"/>
              <a:t>Sec. 862. Timely Payment of Small Business Subcontractors (see S 850, 844)</a:t>
            </a:r>
          </a:p>
          <a:p>
            <a:pPr lvl="1"/>
            <a:r>
              <a:rPr lang="en-US" dirty="0"/>
              <a:t>Amends 15 USC 637, for all government contracts, </a:t>
            </a:r>
          </a:p>
          <a:p>
            <a:pPr lvl="2"/>
            <a:r>
              <a:rPr lang="en-US" dirty="0"/>
              <a:t>Requiring a prime contractor to notify the contracting officer if payment to a covered small business subcontractor is more than 30 days past due (vice the previous 90 days past due) </a:t>
            </a:r>
          </a:p>
          <a:p>
            <a:pPr lvl="2"/>
            <a:r>
              <a:rPr lang="en-US" dirty="0"/>
              <a:t>Requiring prime contractors to cooperate with contracting officers seeking to correct or mitigate “unjustified failure to make a full or timely payment to the subcontractor,” until the subcontractor is made whole or at the discretion of the contracting officer</a:t>
            </a:r>
          </a:p>
          <a:p>
            <a:pPr lvl="2"/>
            <a:r>
              <a:rPr lang="en-US" dirty="0"/>
              <a:t>Allowing contracting officers to enter or modify past performance information of the prime contractor for failing to make full or timely payments to a subcontractor </a:t>
            </a:r>
          </a:p>
          <a:p>
            <a:pPr lvl="1"/>
            <a:r>
              <a:rPr lang="en-US" dirty="0"/>
              <a:t>Requires the FAR Council, within 180 days, to propose regulations to implement this section</a:t>
            </a:r>
          </a:p>
          <a:p>
            <a:pPr lvl="2"/>
            <a:endParaRPr lang="en-US" dirty="0">
              <a:highlight>
                <a:srgbClr val="00FF00"/>
              </a:highlight>
            </a:endParaRPr>
          </a:p>
          <a:p>
            <a:pPr lvl="1"/>
            <a:endParaRPr lang="en-US" dirty="0"/>
          </a:p>
          <a:p>
            <a:pPr lvl="1"/>
            <a:endParaRPr lang="en-US" dirty="0">
              <a:highlight>
                <a:srgbClr val="00FF00"/>
              </a:highlight>
            </a:endParaRPr>
          </a:p>
          <a:p>
            <a:pPr marL="457200" lvl="1" indent="0">
              <a:buNone/>
            </a:pPr>
            <a:endParaRPr lang="en-US" sz="2000" dirty="0"/>
          </a:p>
        </p:txBody>
      </p:sp>
      <p:sp>
        <p:nvSpPr>
          <p:cNvPr id="4" name="Slide Number Placeholder 3">
            <a:extLst>
              <a:ext uri="{FF2B5EF4-FFF2-40B4-BE49-F238E27FC236}">
                <a16:creationId xmlns:a16="http://schemas.microsoft.com/office/drawing/2014/main" id="{12CDFC39-01F2-BC85-283A-15831FE05991}"/>
              </a:ext>
            </a:extLst>
          </p:cNvPr>
          <p:cNvSpPr>
            <a:spLocks noGrp="1"/>
          </p:cNvSpPr>
          <p:nvPr>
            <p:ph type="sldNum" sz="quarter" idx="12"/>
          </p:nvPr>
        </p:nvSpPr>
        <p:spPr/>
        <p:txBody>
          <a:bodyPr/>
          <a:lstStyle/>
          <a:p>
            <a:fld id="{B715CB5C-FA2A-4B17-8BA5-2DB4B77A69FC}" type="slidenum">
              <a:rPr lang="en-US" smtClean="0"/>
              <a:t>35</a:t>
            </a:fld>
            <a:endParaRPr lang="en-US" dirty="0"/>
          </a:p>
        </p:txBody>
      </p:sp>
    </p:spTree>
    <p:extLst>
      <p:ext uri="{BB962C8B-B14F-4D97-AF65-F5344CB8AC3E}">
        <p14:creationId xmlns:p14="http://schemas.microsoft.com/office/powerpoint/2010/main" val="11384154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67647" cy="5154465"/>
          </a:xfrm>
        </p:spPr>
        <p:txBody>
          <a:bodyPr>
            <a:normAutofit fontScale="92500" lnSpcReduction="10000"/>
          </a:bodyPr>
          <a:lstStyle/>
          <a:p>
            <a:r>
              <a:rPr lang="en-US" dirty="0"/>
              <a:t>Sec. 863. Increasing the Governmentwide Small Business Goal for Service-Disabled Veterans (S 851)</a:t>
            </a:r>
          </a:p>
          <a:p>
            <a:pPr lvl="1"/>
            <a:r>
              <a:rPr lang="en-US" dirty="0"/>
              <a:t>Amends 15 USC 644, increasing the government-wide contracting goal for service-disabled veteran companies from 3 to 5 percent </a:t>
            </a:r>
          </a:p>
          <a:p>
            <a:endParaRPr lang="en-US" dirty="0"/>
          </a:p>
          <a:p>
            <a:r>
              <a:rPr lang="en-US" dirty="0"/>
              <a:t>Sec. 865. Past Performance of Small Businesses (S 843/H 884)</a:t>
            </a:r>
          </a:p>
          <a:p>
            <a:pPr lvl="1"/>
            <a:r>
              <a:rPr lang="en-US" dirty="0"/>
              <a:t>Requires DoD, by July 1, 2024, to amend DFARS 215.305, to require past performance of affiliate companies of a small business to be considered as past performance</a:t>
            </a:r>
          </a:p>
          <a:p>
            <a:pPr lvl="1"/>
            <a:endParaRPr lang="en-US" dirty="0">
              <a:highlight>
                <a:srgbClr val="00FF00"/>
              </a:highlight>
            </a:endParaRPr>
          </a:p>
          <a:p>
            <a:r>
              <a:rPr lang="en-US" dirty="0"/>
              <a:t>Sec. 872. Employee-Owned Business Contracting Incentive Pilot Program (S 848/H 891)</a:t>
            </a:r>
          </a:p>
          <a:p>
            <a:pPr lvl="1"/>
            <a:r>
              <a:rPr lang="en-US" dirty="0"/>
              <a:t>874 of the FY22 NDAA established a pilot program authorizing DoD to award follow-on contracts using noncompetitive procedures to businesses wholly owned through an Employee Stock Ownership Plan</a:t>
            </a:r>
          </a:p>
          <a:p>
            <a:pPr lvl="1"/>
            <a:r>
              <a:rPr lang="en-US" dirty="0"/>
              <a:t>Section 872 extends the pilot program by three years, to Dec. 27, 2029 </a:t>
            </a:r>
          </a:p>
          <a:p>
            <a:endParaRPr lang="en-US" dirty="0">
              <a:highlight>
                <a:srgbClr val="00FF00"/>
              </a:highlight>
            </a:endParaRPr>
          </a:p>
          <a:p>
            <a:endParaRPr lang="en-US" dirty="0"/>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12CDFC39-01F2-BC85-283A-15831FE05991}"/>
              </a:ext>
            </a:extLst>
          </p:cNvPr>
          <p:cNvSpPr>
            <a:spLocks noGrp="1"/>
          </p:cNvSpPr>
          <p:nvPr>
            <p:ph type="sldNum" sz="quarter" idx="12"/>
          </p:nvPr>
        </p:nvSpPr>
        <p:spPr/>
        <p:txBody>
          <a:bodyPr/>
          <a:lstStyle/>
          <a:p>
            <a:fld id="{B715CB5C-FA2A-4B17-8BA5-2DB4B77A69FC}" type="slidenum">
              <a:rPr lang="en-US" smtClean="0"/>
              <a:t>36</a:t>
            </a:fld>
            <a:endParaRPr lang="en-US" dirty="0"/>
          </a:p>
        </p:txBody>
      </p:sp>
    </p:spTree>
    <p:extLst>
      <p:ext uri="{BB962C8B-B14F-4D97-AF65-F5344CB8AC3E}">
        <p14:creationId xmlns:p14="http://schemas.microsoft.com/office/powerpoint/2010/main" val="8975924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Small Business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8" y="1567010"/>
            <a:ext cx="10888745" cy="5290990"/>
          </a:xfrm>
        </p:spPr>
        <p:txBody>
          <a:bodyPr>
            <a:normAutofit fontScale="92500" lnSpcReduction="10000"/>
          </a:bodyPr>
          <a:lstStyle/>
          <a:p>
            <a:pPr marL="0" indent="0">
              <a:buNone/>
            </a:pPr>
            <a:r>
              <a:rPr lang="en-US" dirty="0"/>
              <a:t>Senate</a:t>
            </a:r>
          </a:p>
          <a:p>
            <a:r>
              <a:rPr lang="en-US" dirty="0"/>
              <a:t>Sec. 823. Repeal of the </a:t>
            </a:r>
            <a:r>
              <a:rPr lang="en-US" dirty="0" err="1"/>
              <a:t>Bonafide</a:t>
            </a:r>
            <a:r>
              <a:rPr lang="en-US" dirty="0"/>
              <a:t> Office Rule for 8(a) Contracts with DoD</a:t>
            </a:r>
          </a:p>
          <a:p>
            <a:pPr lvl="1"/>
            <a:r>
              <a:rPr lang="en-US" dirty="0"/>
              <a:t>Would have repealed a requirement that for DoD construction contracts, 8(a) contractors have a </a:t>
            </a:r>
            <a:r>
              <a:rPr lang="en-US" i="1" dirty="0"/>
              <a:t>bona fide place of business</a:t>
            </a:r>
            <a:r>
              <a:rPr lang="en-US" dirty="0"/>
              <a:t> where the work is performed </a:t>
            </a:r>
          </a:p>
          <a:p>
            <a:pPr lvl="1"/>
            <a:endParaRPr lang="en-US" dirty="0"/>
          </a:p>
          <a:p>
            <a:r>
              <a:rPr lang="en-US" dirty="0"/>
              <a:t>Sec. 845. Extending the Pilot for Streamlining DoD SBIR and STTR Technology Transition  </a:t>
            </a:r>
          </a:p>
          <a:p>
            <a:pPr lvl="1"/>
            <a:r>
              <a:rPr lang="en-US" dirty="0"/>
              <a:t>The pilot required DoD to award multiple award contracts to certain small businesses for the purchase of technologies, supplies, or services developed through the SBIR/STTR programs, and allow Competition in Contracting Act requirements to be waived</a:t>
            </a:r>
          </a:p>
          <a:p>
            <a:pPr lvl="1"/>
            <a:endParaRPr lang="en-US" dirty="0"/>
          </a:p>
          <a:p>
            <a:r>
              <a:rPr lang="en-US" dirty="0"/>
              <a:t>Sec. 852. Amendments to Contracting Authority for Certain Small Businesses (Sen. Cardin)</a:t>
            </a:r>
          </a:p>
          <a:p>
            <a:pPr lvl="1"/>
            <a:r>
              <a:rPr lang="en-US" dirty="0"/>
              <a:t>Would have amended 15 USC 637 (part of the Small Business Act) by increasing thresholds for a variety of set-aside programs </a:t>
            </a:r>
          </a:p>
          <a:p>
            <a:pPr lvl="1"/>
            <a:endParaRPr lang="en-US" dirty="0">
              <a:highlight>
                <a:srgbClr val="00FF00"/>
              </a:highlight>
            </a:endParaRPr>
          </a:p>
          <a:p>
            <a:pPr lvl="1"/>
            <a:endParaRPr lang="en-US" dirty="0">
              <a:highlight>
                <a:srgbClr val="00FF00"/>
              </a:highlight>
            </a:endParaRPr>
          </a:p>
          <a:p>
            <a:pPr lvl="1"/>
            <a:endParaRPr lang="en-US" dirty="0"/>
          </a:p>
          <a:p>
            <a:pPr marL="457200" lvl="1" indent="0">
              <a:buNone/>
            </a:pPr>
            <a:endParaRPr lang="en-US" sz="2000" dirty="0"/>
          </a:p>
        </p:txBody>
      </p:sp>
      <p:sp>
        <p:nvSpPr>
          <p:cNvPr id="4" name="Slide Number Placeholder 3">
            <a:extLst>
              <a:ext uri="{FF2B5EF4-FFF2-40B4-BE49-F238E27FC236}">
                <a16:creationId xmlns:a16="http://schemas.microsoft.com/office/drawing/2014/main" id="{12CDFC39-01F2-BC85-283A-15831FE05991}"/>
              </a:ext>
            </a:extLst>
          </p:cNvPr>
          <p:cNvSpPr>
            <a:spLocks noGrp="1"/>
          </p:cNvSpPr>
          <p:nvPr>
            <p:ph type="sldNum" sz="quarter" idx="12"/>
          </p:nvPr>
        </p:nvSpPr>
        <p:spPr/>
        <p:txBody>
          <a:bodyPr/>
          <a:lstStyle/>
          <a:p>
            <a:fld id="{B715CB5C-FA2A-4B17-8BA5-2DB4B77A69FC}" type="slidenum">
              <a:rPr lang="en-US" smtClean="0"/>
              <a:t>37</a:t>
            </a:fld>
            <a:endParaRPr lang="en-US" dirty="0"/>
          </a:p>
        </p:txBody>
      </p:sp>
    </p:spTree>
    <p:extLst>
      <p:ext uri="{BB962C8B-B14F-4D97-AF65-F5344CB8AC3E}">
        <p14:creationId xmlns:p14="http://schemas.microsoft.com/office/powerpoint/2010/main" val="15361703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Security Clearance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855037" cy="5290990"/>
          </a:xfrm>
        </p:spPr>
        <p:txBody>
          <a:bodyPr>
            <a:normAutofit fontScale="70000" lnSpcReduction="20000"/>
          </a:bodyPr>
          <a:lstStyle/>
          <a:p>
            <a:r>
              <a:rPr lang="en-US" dirty="0"/>
              <a:t>Sec. 1537. Requirements for Implementing User Activity Monitoring and Least Privilege Access for Cleared Personnel (S 1721) </a:t>
            </a:r>
          </a:p>
          <a:p>
            <a:pPr lvl="1"/>
            <a:r>
              <a:rPr lang="en-US" dirty="0"/>
              <a:t>Requires DoD components to fully implement policies and requirements for user activity monitoring and least privilege access controls (including for contractors)</a:t>
            </a:r>
          </a:p>
          <a:p>
            <a:pPr marL="0" indent="0">
              <a:buNone/>
            </a:pPr>
            <a:endParaRPr lang="en-US" sz="3300" dirty="0">
              <a:solidFill>
                <a:srgbClr val="7030A0"/>
              </a:solidFill>
            </a:endParaRPr>
          </a:p>
          <a:p>
            <a:pPr marL="0" indent="0">
              <a:buNone/>
            </a:pPr>
            <a:r>
              <a:rPr lang="en-US" sz="3300" dirty="0">
                <a:solidFill>
                  <a:srgbClr val="7030A0"/>
                </a:solidFill>
              </a:rPr>
              <a:t>House Reports </a:t>
            </a:r>
          </a:p>
          <a:p>
            <a:r>
              <a:rPr lang="en-US" dirty="0"/>
              <a:t>Page 271. DoD Report on Modernizing the Classified Information Network (SIPRNet) </a:t>
            </a:r>
            <a:r>
              <a:rPr lang="en-US" i="1" dirty="0"/>
              <a:t> </a:t>
            </a:r>
            <a:r>
              <a:rPr lang="en-US" dirty="0"/>
              <a:t> </a:t>
            </a:r>
          </a:p>
          <a:p>
            <a:r>
              <a:rPr lang="en-US" dirty="0"/>
              <a:t>Page 274. GAO Report on Implementing the National Industrial Security Program </a:t>
            </a:r>
            <a:r>
              <a:rPr lang="en-US" i="1" dirty="0"/>
              <a:t> </a:t>
            </a:r>
            <a:endParaRPr lang="en-US" sz="1700" dirty="0"/>
          </a:p>
          <a:p>
            <a:r>
              <a:rPr lang="en-US" dirty="0"/>
              <a:t>Page 275. Report on Secure Spaces for Small Businesses </a:t>
            </a:r>
            <a:r>
              <a:rPr lang="en-US" i="1" dirty="0"/>
              <a:t> </a:t>
            </a:r>
          </a:p>
          <a:p>
            <a:pPr lvl="1"/>
            <a:r>
              <a:rPr lang="en-US" dirty="0"/>
              <a:t>Directs DoD to submit a report to HASC by December 1, 2023, to include</a:t>
            </a:r>
          </a:p>
          <a:p>
            <a:pPr lvl="2"/>
            <a:r>
              <a:rPr lang="en-US" dirty="0"/>
              <a:t>Feasibility of giving access to government SCIFs to small companies with a Facility Clearance who are selected for work that must be performed in secured facilities</a:t>
            </a:r>
          </a:p>
          <a:p>
            <a:pPr lvl="2"/>
            <a:r>
              <a:rPr lang="en-US" dirty="0"/>
              <a:t>Feasibility of communities with military installations and government programs to apply for government-funded SCIFs to be developed in an already-cleared location</a:t>
            </a:r>
          </a:p>
          <a:p>
            <a:r>
              <a:rPr lang="en-US" dirty="0"/>
              <a:t>Page 299. GAO Review on Data Used for Oversight of the Security Clearance Process </a:t>
            </a:r>
            <a:endParaRPr lang="en-US" i="1" dirty="0"/>
          </a:p>
          <a:p>
            <a:r>
              <a:rPr lang="en-US" dirty="0"/>
              <a:t>Page 311. DoD Review of Security Clearance Processing Times </a:t>
            </a:r>
          </a:p>
          <a:p>
            <a:r>
              <a:rPr lang="en-US" dirty="0"/>
              <a:t>Page 383. GAO Study on Protecting Classified DoD Information from Insider Threats </a:t>
            </a:r>
          </a:p>
          <a:p>
            <a:endParaRPr lang="en-US" dirty="0"/>
          </a:p>
          <a:p>
            <a:pPr marL="457200" lvl="1" indent="0">
              <a:buNone/>
            </a:pPr>
            <a:r>
              <a:rPr lang="en-US" dirty="0"/>
              <a:t> </a:t>
            </a:r>
          </a:p>
          <a:p>
            <a:pPr lvl="1"/>
            <a:endParaRPr lang="en-US" dirty="0"/>
          </a:p>
        </p:txBody>
      </p:sp>
      <p:sp>
        <p:nvSpPr>
          <p:cNvPr id="4" name="Slide Number Placeholder 3">
            <a:extLst>
              <a:ext uri="{FF2B5EF4-FFF2-40B4-BE49-F238E27FC236}">
                <a16:creationId xmlns:a16="http://schemas.microsoft.com/office/drawing/2014/main" id="{CB066072-35A7-F98D-93D7-AF594197F2F6}"/>
              </a:ext>
            </a:extLst>
          </p:cNvPr>
          <p:cNvSpPr>
            <a:spLocks noGrp="1"/>
          </p:cNvSpPr>
          <p:nvPr>
            <p:ph type="sldNum" sz="quarter" idx="12"/>
          </p:nvPr>
        </p:nvSpPr>
        <p:spPr/>
        <p:txBody>
          <a:bodyPr/>
          <a:lstStyle/>
          <a:p>
            <a:fld id="{B715CB5C-FA2A-4B17-8BA5-2DB4B77A69FC}" type="slidenum">
              <a:rPr lang="en-US" smtClean="0"/>
              <a:t>38</a:t>
            </a:fld>
            <a:endParaRPr lang="en-US" dirty="0"/>
          </a:p>
        </p:txBody>
      </p:sp>
    </p:spTree>
    <p:extLst>
      <p:ext uri="{BB962C8B-B14F-4D97-AF65-F5344CB8AC3E}">
        <p14:creationId xmlns:p14="http://schemas.microsoft.com/office/powerpoint/2010/main" val="9505006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559473" cy="5115144"/>
          </a:xfrm>
        </p:spPr>
        <p:txBody>
          <a:bodyPr>
            <a:normAutofit fontScale="55000" lnSpcReduction="20000"/>
          </a:bodyPr>
          <a:lstStyle/>
          <a:p>
            <a:r>
              <a:rPr lang="en-US" dirty="0"/>
              <a:t>Sec. 151. Report on Divestment of Major Weapon Systems (H 186)</a:t>
            </a:r>
          </a:p>
          <a:p>
            <a:pPr lvl="1"/>
            <a:r>
              <a:rPr lang="en-US" dirty="0"/>
              <a:t>Requires DoD, within 10 days of the President’s budget request being sent to Congress, to provide a report to the defense committees on the major weapon systems the Department plans to divest or retire over the following five years</a:t>
            </a:r>
          </a:p>
          <a:p>
            <a:pPr lvl="1"/>
            <a:endParaRPr lang="en-US" dirty="0">
              <a:highlight>
                <a:srgbClr val="00FF00"/>
              </a:highlight>
            </a:endParaRPr>
          </a:p>
          <a:p>
            <a:r>
              <a:rPr lang="en-US" dirty="0"/>
              <a:t>Sec. 811. Modernizing the Requirements Process (S 802)</a:t>
            </a:r>
          </a:p>
          <a:p>
            <a:pPr lvl="1"/>
            <a:r>
              <a:rPr lang="en-US" dirty="0"/>
              <a:t>Requires DoD, by October 1, 2025, to implement a streamlined requirements process (to include revising JCIDS), to include</a:t>
            </a:r>
          </a:p>
          <a:p>
            <a:pPr lvl="2"/>
            <a:r>
              <a:rPr lang="en-US" dirty="0"/>
              <a:t>Streamlining documents, reviews, and approval processes, with a focus on programs below the MDAP threshold</a:t>
            </a:r>
          </a:p>
          <a:p>
            <a:pPr lvl="2"/>
            <a:r>
              <a:rPr lang="en-US" dirty="0"/>
              <a:t>Establishing a process to rapidly validate the ability of commercial products and services to meet capability needs </a:t>
            </a:r>
          </a:p>
          <a:p>
            <a:pPr lvl="1"/>
            <a:r>
              <a:rPr lang="en-US" dirty="0"/>
              <a:t>Requires DoD to submit an interim progress report by October 1, 2024, and a final report by October 1, 2025</a:t>
            </a:r>
          </a:p>
          <a:p>
            <a:pPr lvl="1"/>
            <a:endParaRPr lang="en-US" dirty="0"/>
          </a:p>
          <a:p>
            <a:r>
              <a:rPr lang="en-US" dirty="0"/>
              <a:t>Sec. 823. Amending the Never Contract With the Enemy Act (S 812)</a:t>
            </a:r>
          </a:p>
          <a:p>
            <a:pPr lvl="1"/>
            <a:r>
              <a:rPr lang="en-US" dirty="0"/>
              <a:t>Substantially amends secs. 841-843 of the FY15 NDAA (Never Contract With the Enemy, which authorizes terminating contracts), including by</a:t>
            </a:r>
          </a:p>
          <a:p>
            <a:pPr lvl="2"/>
            <a:r>
              <a:rPr lang="en-US" dirty="0"/>
              <a:t>Amending the definition of the authority of DoD to exclude sources and void contracts  </a:t>
            </a:r>
          </a:p>
          <a:p>
            <a:pPr lvl="2"/>
            <a:r>
              <a:rPr lang="en-US" dirty="0"/>
              <a:t>Clarifying the definition of covered activities that subject entities to the authorities of this section </a:t>
            </a:r>
          </a:p>
          <a:p>
            <a:pPr lvl="2"/>
            <a:r>
              <a:rPr lang="en-US" dirty="0"/>
              <a:t>Requiring written justifications and USD (A&amp;S) approval, and advanced notification to the target entity </a:t>
            </a:r>
          </a:p>
          <a:p>
            <a:pPr lvl="1"/>
            <a:r>
              <a:rPr lang="en-US" dirty="0"/>
              <a:t>Takes effect 180 days after enactment and applies to solicitations issued and contracts awarded after the effective date </a:t>
            </a:r>
          </a:p>
          <a:p>
            <a:pPr lvl="1"/>
            <a:r>
              <a:rPr lang="en-US" dirty="0"/>
              <a:t>Applies only to contracts performed outside of the United States</a:t>
            </a:r>
          </a:p>
          <a:p>
            <a:pPr lvl="1"/>
            <a:endParaRPr lang="en-US" dirty="0"/>
          </a:p>
          <a:p>
            <a:r>
              <a:rPr lang="en-US" dirty="0"/>
              <a:t>Sec. 855. Extending the Pilot Program for Distribution Support and Services for Weapon System Contractors (S 862)</a:t>
            </a:r>
          </a:p>
          <a:p>
            <a:pPr lvl="1"/>
            <a:r>
              <a:rPr lang="en-US" dirty="0"/>
              <a:t>Amends section 883 of the FY17 NDAA, by extending the sunset date for the pilot program from December 23, 2023, to December 23, 2024</a:t>
            </a:r>
          </a:p>
          <a:p>
            <a:pPr lvl="1"/>
            <a:r>
              <a:rPr lang="en-US" dirty="0"/>
              <a:t>The pilot program authorizes DoD to provide storage and distribution services support to contractors producing, modifying, maintaining, or repairing a weapon system</a:t>
            </a:r>
          </a:p>
          <a:p>
            <a:pPr lvl="1"/>
            <a:endParaRPr lang="en-US" dirty="0">
              <a:highlight>
                <a:srgbClr val="00FF00"/>
              </a:highlight>
            </a:endParaRPr>
          </a:p>
          <a:p>
            <a:pPr lvl="1"/>
            <a:endParaRPr lang="en-US" dirty="0"/>
          </a:p>
          <a:p>
            <a:pPr lvl="1"/>
            <a:endParaRPr lang="en-US" dirty="0"/>
          </a:p>
          <a:p>
            <a:pPr lvl="1"/>
            <a:endParaRPr lang="en-US" dirty="0"/>
          </a:p>
          <a:p>
            <a:pPr lvl="1"/>
            <a:endParaRPr lang="en-US" dirty="0"/>
          </a:p>
          <a:p>
            <a:pPr lvl="1"/>
            <a:endParaRPr lang="en-US" dirty="0"/>
          </a:p>
          <a:p>
            <a:pPr lvl="1"/>
            <a:endParaRPr lang="en-US" dirty="0"/>
          </a:p>
          <a:p>
            <a:endParaRPr lang="en-US" dirty="0"/>
          </a:p>
          <a:p>
            <a:endParaRPr lang="en-US" dirty="0"/>
          </a:p>
          <a:p>
            <a:pPr lvl="1"/>
            <a:endParaRPr lang="en-US" dirty="0"/>
          </a:p>
          <a:p>
            <a:pPr lvl="1"/>
            <a:endParaRPr lang="en-US" dirty="0"/>
          </a:p>
          <a:p>
            <a:pPr lvl="1"/>
            <a:endParaRPr lang="en-US" dirty="0"/>
          </a:p>
          <a:p>
            <a:pPr lvl="1"/>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39</a:t>
            </a:fld>
            <a:endParaRPr lang="en-US" dirty="0"/>
          </a:p>
        </p:txBody>
      </p:sp>
    </p:spTree>
    <p:extLst>
      <p:ext uri="{BB962C8B-B14F-4D97-AF65-F5344CB8AC3E}">
        <p14:creationId xmlns:p14="http://schemas.microsoft.com/office/powerpoint/2010/main" val="2486432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a:xfrm>
            <a:off x="838200" y="956499"/>
            <a:ext cx="10515600" cy="734189"/>
          </a:xfrm>
        </p:spPr>
        <p:txBody>
          <a:bodyPr>
            <a:noAutofit/>
          </a:bodyPr>
          <a:lstStyle/>
          <a:p>
            <a:r>
              <a:rPr lang="en-US" dirty="0"/>
              <a:t>NDAA Acquisition Issue Categories</a:t>
            </a:r>
            <a:br>
              <a:rPr lang="en-US" dirty="0"/>
            </a:br>
            <a:endParaRPr lang="en-US" dirty="0"/>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a:xfrm>
            <a:off x="838200" y="1550163"/>
            <a:ext cx="5181600" cy="4212130"/>
          </a:xfrm>
        </p:spPr>
        <p:txBody>
          <a:bodyPr>
            <a:normAutofit/>
          </a:bodyPr>
          <a:lstStyle/>
          <a:p>
            <a:r>
              <a:rPr lang="en-US" dirty="0"/>
              <a:t>Industrial Base</a:t>
            </a:r>
          </a:p>
          <a:p>
            <a:pPr lvl="1"/>
            <a:r>
              <a:rPr lang="en-US" dirty="0"/>
              <a:t>Domestic Content</a:t>
            </a:r>
          </a:p>
          <a:p>
            <a:pPr lvl="1"/>
            <a:r>
              <a:rPr lang="en-US" dirty="0"/>
              <a:t>Supply Chain Security &amp; Visibility</a:t>
            </a:r>
          </a:p>
          <a:p>
            <a:pPr lvl="1"/>
            <a:r>
              <a:rPr lang="en-US" dirty="0"/>
              <a:t>Excluding Sources </a:t>
            </a:r>
          </a:p>
          <a:p>
            <a:r>
              <a:rPr lang="en-US" dirty="0"/>
              <a:t>Allies and Partners</a:t>
            </a:r>
          </a:p>
          <a:p>
            <a:r>
              <a:rPr lang="en-US" dirty="0"/>
              <a:t>Contracting</a:t>
            </a:r>
          </a:p>
          <a:p>
            <a:r>
              <a:rPr lang="en-US" dirty="0"/>
              <a:t>Rapid/Streamlined Acquisition</a:t>
            </a:r>
          </a:p>
        </p:txBody>
      </p:sp>
      <p:sp>
        <p:nvSpPr>
          <p:cNvPr id="2" name="Slide Number Placeholder 1">
            <a:extLst>
              <a:ext uri="{FF2B5EF4-FFF2-40B4-BE49-F238E27FC236}">
                <a16:creationId xmlns:a16="http://schemas.microsoft.com/office/drawing/2014/main" id="{CDA2C7DA-38FD-4759-85F9-DE1CDD805AD8}"/>
              </a:ext>
            </a:extLst>
          </p:cNvPr>
          <p:cNvSpPr>
            <a:spLocks noGrp="1"/>
          </p:cNvSpPr>
          <p:nvPr>
            <p:ph type="sldNum" sz="quarter" idx="12"/>
          </p:nvPr>
        </p:nvSpPr>
        <p:spPr/>
        <p:txBody>
          <a:bodyPr/>
          <a:lstStyle/>
          <a:p>
            <a:fld id="{B715CB5C-FA2A-4B17-8BA5-2DB4B77A69FC}" type="slidenum">
              <a:rPr lang="en-US" smtClean="0"/>
              <a:t>4</a:t>
            </a:fld>
            <a:endParaRPr lang="en-US" dirty="0"/>
          </a:p>
        </p:txBody>
      </p:sp>
      <p:sp>
        <p:nvSpPr>
          <p:cNvPr id="5" name="Content Placeholder 4">
            <a:extLst>
              <a:ext uri="{FF2B5EF4-FFF2-40B4-BE49-F238E27FC236}">
                <a16:creationId xmlns:a16="http://schemas.microsoft.com/office/drawing/2014/main" id="{B1024F63-3A26-4793-AACA-35C9A702E6AF}"/>
              </a:ext>
            </a:extLst>
          </p:cNvPr>
          <p:cNvSpPr>
            <a:spLocks noGrp="1"/>
          </p:cNvSpPr>
          <p:nvPr>
            <p:ph sz="half" idx="2"/>
          </p:nvPr>
        </p:nvSpPr>
        <p:spPr>
          <a:xfrm>
            <a:off x="5988404" y="1550163"/>
            <a:ext cx="5181600" cy="4351338"/>
          </a:xfrm>
        </p:spPr>
        <p:txBody>
          <a:bodyPr>
            <a:normAutofit/>
          </a:bodyPr>
          <a:lstStyle/>
          <a:p>
            <a:r>
              <a:rPr lang="en-US" dirty="0"/>
              <a:t>Software/AI/Cyber</a:t>
            </a:r>
          </a:p>
          <a:p>
            <a:r>
              <a:rPr lang="en-US" dirty="0"/>
              <a:t>Small Business</a:t>
            </a:r>
          </a:p>
          <a:p>
            <a:r>
              <a:rPr lang="en-US" dirty="0"/>
              <a:t>Security Clearance</a:t>
            </a:r>
          </a:p>
          <a:p>
            <a:r>
              <a:rPr lang="en-US" dirty="0"/>
              <a:t>Miscellaneous</a:t>
            </a:r>
          </a:p>
          <a:p>
            <a:endParaRPr lang="en-US" dirty="0">
              <a:highlight>
                <a:srgbClr val="FFFF00"/>
              </a:highlight>
            </a:endParaRPr>
          </a:p>
        </p:txBody>
      </p:sp>
    </p:spTree>
    <p:extLst>
      <p:ext uri="{BB962C8B-B14F-4D97-AF65-F5344CB8AC3E}">
        <p14:creationId xmlns:p14="http://schemas.microsoft.com/office/powerpoint/2010/main" val="24593969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a:xfrm>
            <a:off x="838199" y="365125"/>
            <a:ext cx="10515601" cy="1325563"/>
          </a:xfrm>
        </p:spPr>
        <p:txBody>
          <a:bodyPr/>
          <a:lstStyle/>
          <a:p>
            <a:r>
              <a:rPr lang="en-US" dirty="0"/>
              <a:t>Misc. – DoD Organization &amp; the FAR Council</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797791" cy="5396498"/>
          </a:xfrm>
        </p:spPr>
        <p:txBody>
          <a:bodyPr>
            <a:normAutofit fontScale="77500" lnSpcReduction="20000"/>
          </a:bodyPr>
          <a:lstStyle/>
          <a:p>
            <a:r>
              <a:rPr lang="en-US" dirty="0"/>
              <a:t>Sec. 903. Codifying the Office of Strategic Capital (H 872/ S 901)</a:t>
            </a:r>
          </a:p>
          <a:p>
            <a:endParaRPr lang="en-US" dirty="0"/>
          </a:p>
          <a:p>
            <a:r>
              <a:rPr lang="en-US" dirty="0"/>
              <a:t>Sec. 913. Codifying the Defense Innovation Unit (H 925) (Rep. Gallagher)</a:t>
            </a:r>
          </a:p>
          <a:p>
            <a:pPr lvl="1"/>
            <a:r>
              <a:rPr lang="en-US" dirty="0"/>
              <a:t>Codifies the DIU and makes the director a direct report to SECDEF</a:t>
            </a:r>
          </a:p>
          <a:p>
            <a:pPr lvl="1"/>
            <a:r>
              <a:rPr lang="en-US" dirty="0"/>
              <a:t>Establishes DIU responsibilities, to include </a:t>
            </a:r>
          </a:p>
          <a:p>
            <a:pPr lvl="2"/>
            <a:r>
              <a:rPr lang="en-US" dirty="0"/>
              <a:t>Serving as the principal liaison between DoD and the national security innovation base</a:t>
            </a:r>
          </a:p>
          <a:p>
            <a:pPr lvl="2"/>
            <a:r>
              <a:rPr lang="en-US" dirty="0"/>
              <a:t>Coordinating activities related to commercial, dual use, and innovative technologies across the Department </a:t>
            </a:r>
          </a:p>
          <a:p>
            <a:pPr lvl="1"/>
            <a:r>
              <a:rPr lang="en-US" dirty="0"/>
              <a:t>Amends 10 USC 4021 and 4022, granting DIU Other Transaction authority</a:t>
            </a:r>
          </a:p>
          <a:p>
            <a:pPr lvl="1"/>
            <a:r>
              <a:rPr lang="en-US" dirty="0"/>
              <a:t>Authorizes DIU to</a:t>
            </a:r>
          </a:p>
          <a:p>
            <a:pPr lvl="2"/>
            <a:r>
              <a:rPr lang="en-US" dirty="0"/>
              <a:t>Select, fund, and monitor the execution of projects to be carried out by service-level innovation organizations</a:t>
            </a:r>
          </a:p>
          <a:p>
            <a:pPr lvl="2"/>
            <a:r>
              <a:rPr lang="en-US" dirty="0"/>
              <a:t>Support and fund multi-stakeholder partnerships  </a:t>
            </a:r>
          </a:p>
          <a:p>
            <a:pPr lvl="2"/>
            <a:r>
              <a:rPr lang="en-US" dirty="0">
                <a:solidFill>
                  <a:srgbClr val="0070C0"/>
                </a:solidFill>
              </a:rPr>
              <a:t>Not Adopted – Establishing the Nontraditional Innovation Fielding Enterprise</a:t>
            </a:r>
          </a:p>
          <a:p>
            <a:pPr lvl="1"/>
            <a:endParaRPr lang="en-US" dirty="0"/>
          </a:p>
          <a:p>
            <a:pPr marL="0" indent="0">
              <a:buNone/>
            </a:pPr>
            <a:r>
              <a:rPr lang="en-US" sz="2800" dirty="0">
                <a:solidFill>
                  <a:srgbClr val="7030A0"/>
                </a:solidFill>
              </a:rPr>
              <a:t>Not Adopted </a:t>
            </a:r>
          </a:p>
          <a:p>
            <a:r>
              <a:rPr lang="en-US" dirty="0"/>
              <a:t>House Sec. 902. Repeal of the Office of the Director of CAPE</a:t>
            </a:r>
          </a:p>
          <a:p>
            <a:r>
              <a:rPr lang="en-US" dirty="0"/>
              <a:t>Senate Sec. 867. Adding the SBA to the FAR Council (Sen. Cardin)</a:t>
            </a:r>
          </a:p>
          <a:p>
            <a:r>
              <a:rPr lang="en-US" dirty="0"/>
              <a:t>Senate Sec. 902. Reestablishing the DoD Chief Management Officer </a:t>
            </a:r>
          </a:p>
          <a:p>
            <a:pPr lvl="1"/>
            <a:endParaRPr lang="en-US" dirty="0"/>
          </a:p>
          <a:p>
            <a:pPr lvl="1"/>
            <a:endParaRPr lang="en-US" dirty="0"/>
          </a:p>
          <a:p>
            <a:pPr lvl="1"/>
            <a:endParaRPr lang="en-US" dirty="0"/>
          </a:p>
          <a:p>
            <a:pPr lvl="1"/>
            <a:endParaRPr lang="en-US" dirty="0"/>
          </a:p>
          <a:p>
            <a:pPr marL="457200" lvl="1" indent="0">
              <a:buNone/>
            </a:pPr>
            <a:endParaRPr lang="en-US" dirty="0"/>
          </a:p>
          <a:p>
            <a:pPr lvl="1"/>
            <a:endParaRPr lang="en-US" dirty="0"/>
          </a:p>
          <a:p>
            <a:pPr lvl="1"/>
            <a:endParaRPr lang="en-US" dirty="0"/>
          </a:p>
          <a:p>
            <a:pPr lvl="2"/>
            <a:endParaRPr lang="en-US" dirty="0">
              <a:solidFill>
                <a:srgbClr val="0070C0"/>
              </a:solidFill>
            </a:endParaRPr>
          </a:p>
        </p:txBody>
      </p:sp>
      <p:sp>
        <p:nvSpPr>
          <p:cNvPr id="4" name="Slide Number Placeholder 3">
            <a:extLst>
              <a:ext uri="{FF2B5EF4-FFF2-40B4-BE49-F238E27FC236}">
                <a16:creationId xmlns:a16="http://schemas.microsoft.com/office/drawing/2014/main" id="{5E68A556-F344-87B5-A0AF-9656F5CE5F4D}"/>
              </a:ext>
            </a:extLst>
          </p:cNvPr>
          <p:cNvSpPr>
            <a:spLocks noGrp="1"/>
          </p:cNvSpPr>
          <p:nvPr>
            <p:ph type="sldNum" sz="quarter" idx="12"/>
          </p:nvPr>
        </p:nvSpPr>
        <p:spPr/>
        <p:txBody>
          <a:bodyPr/>
          <a:lstStyle/>
          <a:p>
            <a:fld id="{B715CB5C-FA2A-4B17-8BA5-2DB4B77A69FC}" type="slidenum">
              <a:rPr lang="en-US" smtClean="0"/>
              <a:t>40</a:t>
            </a:fld>
            <a:endParaRPr lang="en-US" dirty="0"/>
          </a:p>
        </p:txBody>
      </p:sp>
    </p:spTree>
    <p:extLst>
      <p:ext uri="{BB962C8B-B14F-4D97-AF65-F5344CB8AC3E}">
        <p14:creationId xmlns:p14="http://schemas.microsoft.com/office/powerpoint/2010/main" val="24570635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normAutofit/>
          </a:bodyPr>
          <a:lstStyle/>
          <a:p>
            <a:r>
              <a:rPr lang="en-US" dirty="0"/>
              <a:t>Miscellaneous – PFAS (Title III, Subtitle C)</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559473" cy="5115144"/>
          </a:xfrm>
        </p:spPr>
        <p:txBody>
          <a:bodyPr>
            <a:normAutofit fontScale="77500" lnSpcReduction="20000"/>
          </a:bodyPr>
          <a:lstStyle/>
          <a:p>
            <a:r>
              <a:rPr lang="en-US" dirty="0"/>
              <a:t>Sec. 331. Modifying the Timing of the Report on the PFAS Task Force</a:t>
            </a:r>
          </a:p>
          <a:p>
            <a:r>
              <a:rPr lang="en-US" dirty="0"/>
              <a:t>Sec. 332. Budget Justification for Funding Relating to PFAS Substances</a:t>
            </a:r>
          </a:p>
          <a:p>
            <a:r>
              <a:rPr lang="en-US" dirty="0"/>
              <a:t>Sec. 334. Prizes for Developing Technology for Thermal Destruction of PFAS Substances</a:t>
            </a:r>
          </a:p>
          <a:p>
            <a:r>
              <a:rPr lang="en-US" dirty="0"/>
              <a:t>Sec. 335. Treating of Certain Materials Contaminated with PFAS Substances</a:t>
            </a:r>
          </a:p>
          <a:p>
            <a:pPr lvl="1"/>
            <a:r>
              <a:rPr lang="en-US" dirty="0"/>
              <a:t>Amends section 2343 of the FY22 NDAA (Temporary Moratorium on Incinerating PFAS and Aqueous Film Forming Foam), by permitting DoD to treat covered materials that have been contaminated with PFAS using any remediation or disposal technology approved by the EPA, until such time as a final rule required by section 343 is implemented  </a:t>
            </a:r>
          </a:p>
          <a:p>
            <a:r>
              <a:rPr lang="en-US" dirty="0"/>
              <a:t>Sec. 336. GAO Reports on Testing and Remediating PFAS Substances</a:t>
            </a:r>
          </a:p>
          <a:p>
            <a:pPr marL="0" indent="0">
              <a:buNone/>
            </a:pPr>
            <a:endParaRPr lang="en-US" sz="2900" dirty="0">
              <a:solidFill>
                <a:srgbClr val="0070C0"/>
              </a:solidFill>
            </a:endParaRPr>
          </a:p>
          <a:p>
            <a:pPr marL="0" indent="0">
              <a:buNone/>
            </a:pPr>
            <a:r>
              <a:rPr lang="en-US" sz="2900" dirty="0">
                <a:solidFill>
                  <a:srgbClr val="0070C0"/>
                </a:solidFill>
              </a:rPr>
              <a:t>House Report: </a:t>
            </a:r>
            <a:r>
              <a:rPr lang="en-US" sz="2900" dirty="0"/>
              <a:t>Requires DoD to brief HASC by December 31, 2023, on PFAS procurements for munitions and rocket propellants, and assess alternatives to current manufacturers</a:t>
            </a:r>
          </a:p>
          <a:p>
            <a:pPr marL="0" indent="0">
              <a:buNone/>
            </a:pPr>
            <a:endParaRPr lang="en-US" sz="2900" dirty="0">
              <a:solidFill>
                <a:srgbClr val="0070C0"/>
              </a:solidFill>
            </a:endParaRPr>
          </a:p>
          <a:p>
            <a:pPr marL="0" indent="0">
              <a:buNone/>
            </a:pPr>
            <a:r>
              <a:rPr lang="en-US" sz="2900" dirty="0">
                <a:solidFill>
                  <a:srgbClr val="0070C0"/>
                </a:solidFill>
              </a:rPr>
              <a:t>Not Adopted: </a:t>
            </a:r>
            <a:r>
              <a:rPr lang="en-US" sz="3200" dirty="0"/>
              <a:t>House Sec. 333. Restriction on DoD acquisition of certain items containing PFAS</a:t>
            </a:r>
          </a:p>
          <a:p>
            <a:endParaRPr lang="en-US" sz="2900" dirty="0">
              <a:highlight>
                <a:srgbClr val="00FF00"/>
              </a:highlight>
            </a:endParaRPr>
          </a:p>
          <a:p>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41</a:t>
            </a:fld>
            <a:endParaRPr lang="en-US" dirty="0"/>
          </a:p>
        </p:txBody>
      </p:sp>
    </p:spTree>
    <p:extLst>
      <p:ext uri="{BB962C8B-B14F-4D97-AF65-F5344CB8AC3E}">
        <p14:creationId xmlns:p14="http://schemas.microsoft.com/office/powerpoint/2010/main" val="6519560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Miscellaneous – Not Adopted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559473" cy="5115144"/>
          </a:xfrm>
        </p:spPr>
        <p:txBody>
          <a:bodyPr>
            <a:normAutofit/>
          </a:bodyPr>
          <a:lstStyle/>
          <a:p>
            <a:pPr marL="0" lvl="1" indent="0">
              <a:lnSpc>
                <a:spcPct val="80000"/>
              </a:lnSpc>
              <a:buNone/>
            </a:pPr>
            <a:r>
              <a:rPr lang="en-US" sz="3100" dirty="0">
                <a:solidFill>
                  <a:srgbClr val="7030A0"/>
                </a:solidFill>
              </a:rPr>
              <a:t>House</a:t>
            </a:r>
          </a:p>
          <a:p>
            <a:r>
              <a:rPr lang="en-US" dirty="0"/>
              <a:t>Sec. 804. Pilot Program on Loser Pays for GAO Protests</a:t>
            </a:r>
          </a:p>
          <a:p>
            <a:r>
              <a:rPr lang="en-US" dirty="0"/>
              <a:t>Sec. 809. RDT&amp;E Contract Cost Sharing (Rep. Burchett)</a:t>
            </a:r>
          </a:p>
          <a:p>
            <a:pPr lvl="1"/>
            <a:r>
              <a:rPr lang="en-US" dirty="0"/>
              <a:t>Would have required a cost share of 25% for any contract awarded pursuant to a provision of “this Act” that includes RDT&amp;E work</a:t>
            </a:r>
          </a:p>
          <a:p>
            <a:endParaRPr lang="en-US" dirty="0">
              <a:highlight>
                <a:srgbClr val="00FF00"/>
              </a:highlight>
            </a:endParaRPr>
          </a:p>
        </p:txBody>
      </p:sp>
      <p:sp>
        <p:nvSpPr>
          <p:cNvPr id="4" name="Slide Number Placeholder 3">
            <a:extLst>
              <a:ext uri="{FF2B5EF4-FFF2-40B4-BE49-F238E27FC236}">
                <a16:creationId xmlns:a16="http://schemas.microsoft.com/office/drawing/2014/main" id="{D00EB9B6-A129-7D39-61FF-31AD8A79D5B4}"/>
              </a:ext>
            </a:extLst>
          </p:cNvPr>
          <p:cNvSpPr>
            <a:spLocks noGrp="1"/>
          </p:cNvSpPr>
          <p:nvPr>
            <p:ph type="sldNum" sz="quarter" idx="12"/>
          </p:nvPr>
        </p:nvSpPr>
        <p:spPr/>
        <p:txBody>
          <a:bodyPr/>
          <a:lstStyle/>
          <a:p>
            <a:fld id="{B715CB5C-FA2A-4B17-8BA5-2DB4B77A69FC}" type="slidenum">
              <a:rPr lang="en-US" smtClean="0"/>
              <a:t>42</a:t>
            </a:fld>
            <a:endParaRPr lang="en-US" dirty="0"/>
          </a:p>
        </p:txBody>
      </p:sp>
    </p:spTree>
    <p:extLst>
      <p:ext uri="{BB962C8B-B14F-4D97-AF65-F5344CB8AC3E}">
        <p14:creationId xmlns:p14="http://schemas.microsoft.com/office/powerpoint/2010/main" val="32790268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953DD-A06C-4A21-90C6-6F120CF5A88A}"/>
              </a:ext>
            </a:extLst>
          </p:cNvPr>
          <p:cNvSpPr>
            <a:spLocks noGrp="1"/>
          </p:cNvSpPr>
          <p:nvPr>
            <p:ph type="ctrTitle"/>
          </p:nvPr>
        </p:nvSpPr>
        <p:spPr>
          <a:xfrm>
            <a:off x="1114148" y="2060125"/>
            <a:ext cx="9987378" cy="1470153"/>
          </a:xfrm>
        </p:spPr>
        <p:txBody>
          <a:bodyPr>
            <a:normAutofit/>
          </a:bodyPr>
          <a:lstStyle/>
          <a:p>
            <a:r>
              <a:rPr lang="en-US" b="1" dirty="0"/>
              <a:t>Questions?</a:t>
            </a:r>
          </a:p>
        </p:txBody>
      </p:sp>
      <p:sp>
        <p:nvSpPr>
          <p:cNvPr id="4" name="Slide Number Placeholder 3">
            <a:extLst>
              <a:ext uri="{FF2B5EF4-FFF2-40B4-BE49-F238E27FC236}">
                <a16:creationId xmlns:a16="http://schemas.microsoft.com/office/drawing/2014/main" id="{1EBB5068-1651-CEAD-CDCE-49C3537382F0}"/>
              </a:ext>
            </a:extLst>
          </p:cNvPr>
          <p:cNvSpPr>
            <a:spLocks noGrp="1"/>
          </p:cNvSpPr>
          <p:nvPr>
            <p:ph type="sldNum" sz="quarter" idx="12"/>
          </p:nvPr>
        </p:nvSpPr>
        <p:spPr/>
        <p:txBody>
          <a:bodyPr/>
          <a:lstStyle/>
          <a:p>
            <a:fld id="{B715CB5C-FA2A-4B17-8BA5-2DB4B77A69FC}" type="slidenum">
              <a:rPr lang="en-US" smtClean="0"/>
              <a:t>43</a:t>
            </a:fld>
            <a:endParaRPr lang="en-US" dirty="0"/>
          </a:p>
        </p:txBody>
      </p:sp>
    </p:spTree>
    <p:extLst>
      <p:ext uri="{BB962C8B-B14F-4D97-AF65-F5344CB8AC3E}">
        <p14:creationId xmlns:p14="http://schemas.microsoft.com/office/powerpoint/2010/main" val="16418470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0D89398-410A-438B-A911-B0C42C6423E0}"/>
              </a:ext>
            </a:extLst>
          </p:cNvPr>
          <p:cNvSpPr>
            <a:spLocks noGrp="1"/>
          </p:cNvSpPr>
          <p:nvPr>
            <p:ph type="title"/>
          </p:nvPr>
        </p:nvSpPr>
        <p:spPr>
          <a:xfrm>
            <a:off x="838200" y="890852"/>
            <a:ext cx="10515600" cy="799835"/>
          </a:xfrm>
        </p:spPr>
        <p:txBody>
          <a:bodyPr>
            <a:normAutofit fontScale="90000"/>
          </a:bodyPr>
          <a:lstStyle/>
          <a:p>
            <a:r>
              <a:rPr lang="en-US" dirty="0"/>
              <a:t>What Else is the NDAA Carrying?</a:t>
            </a:r>
            <a:br>
              <a:rPr lang="en-US" dirty="0"/>
            </a:br>
            <a:endParaRPr lang="en-US" dirty="0"/>
          </a:p>
        </p:txBody>
      </p:sp>
      <p:sp>
        <p:nvSpPr>
          <p:cNvPr id="3" name="Content Placeholder 2">
            <a:extLst>
              <a:ext uri="{FF2B5EF4-FFF2-40B4-BE49-F238E27FC236}">
                <a16:creationId xmlns:a16="http://schemas.microsoft.com/office/drawing/2014/main" id="{FB3CE848-0098-4623-867E-28EE80DFB7DA}"/>
              </a:ext>
            </a:extLst>
          </p:cNvPr>
          <p:cNvSpPr>
            <a:spLocks noGrp="1"/>
          </p:cNvSpPr>
          <p:nvPr>
            <p:ph sz="half" idx="1"/>
          </p:nvPr>
        </p:nvSpPr>
        <p:spPr>
          <a:xfrm>
            <a:off x="838198" y="1554088"/>
            <a:ext cx="10187355" cy="5022557"/>
          </a:xfrm>
        </p:spPr>
        <p:txBody>
          <a:bodyPr>
            <a:normAutofit fontScale="85000" lnSpcReduction="10000"/>
          </a:bodyPr>
          <a:lstStyle/>
          <a:p>
            <a:r>
              <a:rPr lang="en-US" dirty="0"/>
              <a:t>Department of State Authorization Act of 2023 – Division F</a:t>
            </a:r>
          </a:p>
          <a:p>
            <a:pPr lvl="1"/>
            <a:r>
              <a:rPr lang="en-US" dirty="0"/>
              <a:t>Title LXIII-Information Security and Cyber Diplomacy</a:t>
            </a:r>
          </a:p>
          <a:p>
            <a:pPr lvl="2"/>
            <a:r>
              <a:rPr lang="en-US" dirty="0"/>
              <a:t>Sec. 6303. Establishing a Chief Artificial Intelligence Officer </a:t>
            </a:r>
          </a:p>
          <a:p>
            <a:pPr lvl="2"/>
            <a:r>
              <a:rPr lang="en-US" dirty="0"/>
              <a:t>Sec. 6304. Strengthening the CIO</a:t>
            </a:r>
          </a:p>
          <a:p>
            <a:pPr lvl="2"/>
            <a:r>
              <a:rPr lang="en-US" dirty="0"/>
              <a:t>Sec. 6307. Creating a Cyberspace, Digital Connectivity, and Related Technologies Fund</a:t>
            </a:r>
          </a:p>
          <a:p>
            <a:pPr lvl="2"/>
            <a:endParaRPr lang="en-US" dirty="0"/>
          </a:p>
          <a:p>
            <a:r>
              <a:rPr lang="en-US" dirty="0"/>
              <a:t>Intelligence Authorization Act for FY 2024 – Division G</a:t>
            </a:r>
          </a:p>
          <a:p>
            <a:pPr lvl="1"/>
            <a:r>
              <a:rPr lang="en-US" dirty="0"/>
              <a:t>Sections 7354-7356—Issues Related to Commercial Cloud Enterprise</a:t>
            </a:r>
          </a:p>
          <a:p>
            <a:pPr lvl="1"/>
            <a:r>
              <a:rPr lang="en-US" dirty="0"/>
              <a:t>Title VI – Classification Reform</a:t>
            </a:r>
          </a:p>
          <a:p>
            <a:pPr lvl="1"/>
            <a:r>
              <a:rPr lang="en-US" dirty="0"/>
              <a:t>Title VII—Security Clearance and Trusted Workforce </a:t>
            </a:r>
          </a:p>
          <a:p>
            <a:pPr lvl="2"/>
            <a:r>
              <a:rPr lang="en-US" dirty="0"/>
              <a:t>Sec. 7701. Review of Shared IT Services for Personnel Vetting </a:t>
            </a:r>
          </a:p>
          <a:p>
            <a:pPr lvl="2"/>
            <a:r>
              <a:rPr lang="en-US" dirty="0"/>
              <a:t>Sec. 7702. Timeliness standard for Determinations of Trust for Personnel Vetting </a:t>
            </a:r>
          </a:p>
          <a:p>
            <a:pPr lvl="2"/>
            <a:r>
              <a:rPr lang="en-US" dirty="0"/>
              <a:t>Sec. 7703. Annual Report on Personnel Vetting Trust Determinations </a:t>
            </a:r>
          </a:p>
          <a:p>
            <a:pPr lvl="2"/>
            <a:r>
              <a:rPr lang="en-US" dirty="0"/>
              <a:t>Sec. 7704. Survey to Assess Trusted Workforce 2.0</a:t>
            </a:r>
          </a:p>
          <a:p>
            <a:pPr lvl="1"/>
            <a:endParaRPr lang="en-US" dirty="0"/>
          </a:p>
          <a:p>
            <a:r>
              <a:rPr lang="en-US" dirty="0"/>
              <a:t> Extension of Title VII of the Foreign Intelligence Surveillance Act – Sec. 7902</a:t>
            </a:r>
          </a:p>
          <a:p>
            <a:pPr lvl="1"/>
            <a:endParaRPr lang="en-US" dirty="0"/>
          </a:p>
        </p:txBody>
      </p:sp>
      <p:sp>
        <p:nvSpPr>
          <p:cNvPr id="2" name="Slide Number Placeholder 1">
            <a:extLst>
              <a:ext uri="{FF2B5EF4-FFF2-40B4-BE49-F238E27FC236}">
                <a16:creationId xmlns:a16="http://schemas.microsoft.com/office/drawing/2014/main" id="{CDA2C7DA-38FD-4759-85F9-DE1CDD805AD8}"/>
              </a:ext>
            </a:extLst>
          </p:cNvPr>
          <p:cNvSpPr>
            <a:spLocks noGrp="1"/>
          </p:cNvSpPr>
          <p:nvPr>
            <p:ph type="sldNum" sz="quarter" idx="12"/>
          </p:nvPr>
        </p:nvSpPr>
        <p:spPr/>
        <p:txBody>
          <a:bodyPr/>
          <a:lstStyle/>
          <a:p>
            <a:fld id="{B715CB5C-FA2A-4B17-8BA5-2DB4B77A69FC}" type="slidenum">
              <a:rPr lang="en-US" smtClean="0"/>
              <a:t>5</a:t>
            </a:fld>
            <a:endParaRPr lang="en-US" dirty="0"/>
          </a:p>
        </p:txBody>
      </p:sp>
    </p:spTree>
    <p:extLst>
      <p:ext uri="{BB962C8B-B14F-4D97-AF65-F5344CB8AC3E}">
        <p14:creationId xmlns:p14="http://schemas.microsoft.com/office/powerpoint/2010/main" val="1019326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1"/>
            <a:ext cx="10902043" cy="5290990"/>
          </a:xfrm>
        </p:spPr>
        <p:txBody>
          <a:bodyPr>
            <a:normAutofit fontScale="77500" lnSpcReduction="20000"/>
          </a:bodyPr>
          <a:lstStyle/>
          <a:p>
            <a:r>
              <a:rPr lang="en-US" dirty="0"/>
              <a:t>Sec. 152. Multiyear Procurement (MYP) Authority for Critical Minerals (HR 181)</a:t>
            </a:r>
          </a:p>
          <a:p>
            <a:pPr lvl="1"/>
            <a:r>
              <a:rPr lang="en-US" dirty="0"/>
              <a:t>Grants DoD MYP authority for critical minerals processed domestically (including separating, reducing, milling…)</a:t>
            </a:r>
          </a:p>
          <a:p>
            <a:pPr lvl="2"/>
            <a:r>
              <a:rPr lang="en-US" dirty="0"/>
              <a:t>Such contracts deemed acquisitions under the Strategic and Critical Materials Stock Piling Act (50 USC 98 et seq.)</a:t>
            </a:r>
          </a:p>
          <a:p>
            <a:pPr lvl="2"/>
            <a:r>
              <a:rPr lang="en-US" dirty="0"/>
              <a:t>Domestic source includes the United States and Canada</a:t>
            </a:r>
          </a:p>
          <a:p>
            <a:pPr lvl="1"/>
            <a:r>
              <a:rPr lang="en-US" dirty="0"/>
              <a:t>Authorizes advance procurement for the MYP of critical minerals covered under this section</a:t>
            </a:r>
          </a:p>
          <a:p>
            <a:pPr lvl="1"/>
            <a:r>
              <a:rPr lang="en-US" dirty="0"/>
              <a:t>Payments after FY24 for such MYPs are subject to availability of appropriations or funds for such purpose for such fiscal year </a:t>
            </a:r>
          </a:p>
          <a:p>
            <a:pPr lvl="1"/>
            <a:endParaRPr lang="en-US" dirty="0"/>
          </a:p>
          <a:p>
            <a:r>
              <a:rPr lang="en-US" dirty="0"/>
              <a:t>Sec. 223. Consortium on “Additive Manufacturing for Defense Capability Development” (HR 216) </a:t>
            </a:r>
          </a:p>
          <a:p>
            <a:pPr lvl="1"/>
            <a:r>
              <a:rPr lang="en-US" dirty="0"/>
              <a:t>Requires the SECDEF, within 180 days of enactment, to establish a consortium to facilitate the use of additive manufacturing for developing capabilities</a:t>
            </a:r>
          </a:p>
          <a:p>
            <a:pPr lvl="1"/>
            <a:r>
              <a:rPr lang="en-US" dirty="0"/>
              <a:t>Requires the consortium to include military department labs, industry, and educational institutions </a:t>
            </a:r>
          </a:p>
          <a:p>
            <a:pPr lvl="1"/>
            <a:endParaRPr lang="en-US" dirty="0"/>
          </a:p>
          <a:p>
            <a:r>
              <a:rPr lang="en-US" sz="2900" dirty="0"/>
              <a:t>Sec. 820. Amendments to Multiyear Procurement Authority (S 801)</a:t>
            </a:r>
          </a:p>
          <a:p>
            <a:pPr lvl="1"/>
            <a:r>
              <a:rPr lang="en-US" dirty="0"/>
              <a:t>Amends 10 USC 3501 (Multiyear contracts) by authorizing MYPs when necessary to promote industrial base stability</a:t>
            </a:r>
          </a:p>
          <a:p>
            <a:pPr lvl="1"/>
            <a:r>
              <a:rPr lang="en-US" dirty="0">
                <a:solidFill>
                  <a:srgbClr val="0070C0"/>
                </a:solidFill>
              </a:rPr>
              <a:t>Senate Report: Industrial base concerns should be a factor when considering a MYP </a:t>
            </a:r>
          </a:p>
          <a:p>
            <a:pPr lvl="1"/>
            <a:endParaRPr lang="en-US" dirty="0">
              <a:highlight>
                <a:srgbClr val="00FF00"/>
              </a:highlight>
            </a:endParaRPr>
          </a:p>
          <a:p>
            <a:pPr lvl="1"/>
            <a:endParaRPr lang="en-US" dirty="0">
              <a:highlight>
                <a:srgbClr val="FFFF00"/>
              </a:highlight>
            </a:endParaRPr>
          </a:p>
          <a:p>
            <a:pPr lvl="1"/>
            <a:endParaRPr lang="en-US" dirty="0"/>
          </a:p>
        </p:txBody>
      </p:sp>
      <p:sp>
        <p:nvSpPr>
          <p:cNvPr id="4" name="Slide Number Placeholder 3">
            <a:extLst>
              <a:ext uri="{FF2B5EF4-FFF2-40B4-BE49-F238E27FC236}">
                <a16:creationId xmlns:a16="http://schemas.microsoft.com/office/drawing/2014/main" id="{0CF526D4-535A-1EDF-49E5-2731B766DF79}"/>
              </a:ext>
            </a:extLst>
          </p:cNvPr>
          <p:cNvSpPr>
            <a:spLocks noGrp="1"/>
          </p:cNvSpPr>
          <p:nvPr>
            <p:ph type="sldNum" sz="quarter" idx="12"/>
          </p:nvPr>
        </p:nvSpPr>
        <p:spPr/>
        <p:txBody>
          <a:bodyPr/>
          <a:lstStyle/>
          <a:p>
            <a:fld id="{B715CB5C-FA2A-4B17-8BA5-2DB4B77A69FC}" type="slidenum">
              <a:rPr lang="en-US" smtClean="0"/>
              <a:t>6</a:t>
            </a:fld>
            <a:endParaRPr lang="en-US" dirty="0"/>
          </a:p>
        </p:txBody>
      </p:sp>
    </p:spTree>
    <p:extLst>
      <p:ext uri="{BB962C8B-B14F-4D97-AF65-F5344CB8AC3E}">
        <p14:creationId xmlns:p14="http://schemas.microsoft.com/office/powerpoint/2010/main" val="3961320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10"/>
            <a:ext cx="10731160" cy="5347224"/>
          </a:xfrm>
        </p:spPr>
        <p:txBody>
          <a:bodyPr>
            <a:normAutofit/>
          </a:bodyPr>
          <a:lstStyle/>
          <a:p>
            <a:r>
              <a:rPr lang="en-US" dirty="0"/>
              <a:t>Sec. 857. Notifying DoD of Certain Mergers, Acquisitions, or Other Transactions (S 832) </a:t>
            </a:r>
          </a:p>
          <a:p>
            <a:pPr lvl="1"/>
            <a:r>
              <a:rPr lang="en-US" dirty="0"/>
              <a:t>For proposed mergers or acquisitions requiring DoD review, parties to the transaction who are required to submit information to the Department of Justice under 15 USC 18a (Premerger notification) are required to concurrently provide the information to DoD </a:t>
            </a:r>
          </a:p>
          <a:p>
            <a:pPr lvl="1"/>
            <a:r>
              <a:rPr lang="en-US" dirty="0">
                <a:solidFill>
                  <a:srgbClr val="0070C0"/>
                </a:solidFill>
              </a:rPr>
              <a:t>Senate Report: Requires DoD to create an M&amp;A impact model to assess the defense environment, and brief SASC by Nov. 1, 2024</a:t>
            </a:r>
          </a:p>
          <a:p>
            <a:pPr lvl="2"/>
            <a:r>
              <a:rPr lang="en-US" dirty="0">
                <a:solidFill>
                  <a:srgbClr val="0070C0"/>
                </a:solidFill>
              </a:rPr>
              <a:t>Conference report</a:t>
            </a:r>
            <a:r>
              <a:rPr lang="en-US" sz="2000" dirty="0">
                <a:solidFill>
                  <a:srgbClr val="0070C0"/>
                </a:solidFill>
              </a:rPr>
              <a:t>: </a:t>
            </a:r>
            <a:r>
              <a:rPr lang="en-US" dirty="0">
                <a:solidFill>
                  <a:srgbClr val="0070C0"/>
                </a:solidFill>
              </a:rPr>
              <a:t>Directs GAO to assess the framework within one year of enactment</a:t>
            </a:r>
          </a:p>
          <a:p>
            <a:pPr lvl="1"/>
            <a:r>
              <a:rPr lang="en-US" dirty="0">
                <a:solidFill>
                  <a:srgbClr val="0070C0"/>
                </a:solidFill>
              </a:rPr>
              <a:t>House Report: Directs the USD (A&amp;S) to submit a report to HASC by January 31, 2024, on input provided by DoD to the FTC relating to defense-related M&amp;A</a:t>
            </a:r>
          </a:p>
          <a:p>
            <a:pPr lvl="1"/>
            <a:r>
              <a:rPr lang="en-US" dirty="0">
                <a:solidFill>
                  <a:srgbClr val="0070C0"/>
                </a:solidFill>
              </a:rPr>
              <a:t>GAO Report:</a:t>
            </a:r>
            <a:r>
              <a:rPr lang="en-US" dirty="0"/>
              <a:t> </a:t>
            </a:r>
            <a:r>
              <a:rPr lang="en-US" dirty="0">
                <a:solidFill>
                  <a:srgbClr val="0070C0"/>
                </a:solidFill>
                <a:hlinkClick r:id="rId3">
                  <a:extLst>
                    <a:ext uri="{A12FA001-AC4F-418D-AE19-62706E023703}">
                      <ahyp:hlinkClr xmlns:ahyp="http://schemas.microsoft.com/office/drawing/2018/hyperlinkcolor" val="tx"/>
                    </a:ext>
                  </a:extLst>
                </a:hlinkClick>
              </a:rPr>
              <a:t>Defense Industrial Base: DOD Needs Better Insight into Risks from Mergers and Acquisitions</a:t>
            </a:r>
            <a:r>
              <a:rPr lang="en-US" dirty="0">
                <a:solidFill>
                  <a:srgbClr val="0070C0"/>
                </a:solidFill>
              </a:rPr>
              <a:t> (Oct. 17, 2023)</a:t>
            </a:r>
          </a:p>
          <a:p>
            <a:pPr lvl="1"/>
            <a:endParaRPr lang="en-US" dirty="0">
              <a:highlight>
                <a:srgbClr val="00FF00"/>
              </a:highlight>
            </a:endParaRPr>
          </a:p>
        </p:txBody>
      </p:sp>
      <p:sp>
        <p:nvSpPr>
          <p:cNvPr id="4" name="Slide Number Placeholder 3">
            <a:extLst>
              <a:ext uri="{FF2B5EF4-FFF2-40B4-BE49-F238E27FC236}">
                <a16:creationId xmlns:a16="http://schemas.microsoft.com/office/drawing/2014/main" id="{0CF526D4-535A-1EDF-49E5-2731B766DF79}"/>
              </a:ext>
            </a:extLst>
          </p:cNvPr>
          <p:cNvSpPr>
            <a:spLocks noGrp="1"/>
          </p:cNvSpPr>
          <p:nvPr>
            <p:ph type="sldNum" sz="quarter" idx="12"/>
          </p:nvPr>
        </p:nvSpPr>
        <p:spPr/>
        <p:txBody>
          <a:bodyPr/>
          <a:lstStyle/>
          <a:p>
            <a:fld id="{B715CB5C-FA2A-4B17-8BA5-2DB4B77A69FC}" type="slidenum">
              <a:rPr lang="en-US" smtClean="0"/>
              <a:t>7</a:t>
            </a:fld>
            <a:endParaRPr lang="en-US" dirty="0"/>
          </a:p>
        </p:txBody>
      </p:sp>
    </p:spTree>
    <p:extLst>
      <p:ext uri="{BB962C8B-B14F-4D97-AF65-F5344CB8AC3E}">
        <p14:creationId xmlns:p14="http://schemas.microsoft.com/office/powerpoint/2010/main" val="10942175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Not Adopted</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199" y="1567010"/>
            <a:ext cx="10902043" cy="5290990"/>
          </a:xfrm>
        </p:spPr>
        <p:txBody>
          <a:bodyPr>
            <a:normAutofit fontScale="70000" lnSpcReduction="20000"/>
          </a:bodyPr>
          <a:lstStyle/>
          <a:p>
            <a:pPr marL="0" indent="0">
              <a:buNone/>
            </a:pPr>
            <a:r>
              <a:rPr lang="en-US" sz="3700" dirty="0">
                <a:solidFill>
                  <a:srgbClr val="7030A0"/>
                </a:solidFill>
              </a:rPr>
              <a:t>House</a:t>
            </a:r>
          </a:p>
          <a:p>
            <a:r>
              <a:rPr lang="en-US" dirty="0"/>
              <a:t>Sec. 269. Assessment and Strategy for Use of Open-Architecture Additive Manufacturing</a:t>
            </a:r>
          </a:p>
          <a:p>
            <a:pPr lvl="1"/>
            <a:r>
              <a:rPr lang="en-US" dirty="0"/>
              <a:t>Would have required DoD to test using additive fabrication technology for maintenance parts for weapon systems and support equipment </a:t>
            </a:r>
          </a:p>
          <a:p>
            <a:pPr lvl="1"/>
            <a:endParaRPr lang="en-US" dirty="0">
              <a:highlight>
                <a:srgbClr val="00FF00"/>
              </a:highlight>
            </a:endParaRPr>
          </a:p>
          <a:p>
            <a:r>
              <a:rPr lang="en-US" dirty="0"/>
              <a:t>Sec. 342. Require Depot-level Data in the Annual Report on Depots </a:t>
            </a:r>
          </a:p>
          <a:p>
            <a:pPr lvl="1"/>
            <a:r>
              <a:rPr lang="en-US" dirty="0"/>
              <a:t>Would have amended 10 USC 2466 (Annual report on depots) to include disaggregated depot-level specific data</a:t>
            </a:r>
          </a:p>
          <a:p>
            <a:pPr lvl="1"/>
            <a:r>
              <a:rPr lang="en-US" dirty="0">
                <a:solidFill>
                  <a:srgbClr val="0070C0"/>
                </a:solidFill>
              </a:rPr>
              <a:t>Report Language: “there remain some areas where the department is too reliant on contractor work”</a:t>
            </a:r>
          </a:p>
          <a:p>
            <a:pPr lvl="2"/>
            <a:r>
              <a:rPr lang="en-US" dirty="0">
                <a:solidFill>
                  <a:srgbClr val="0070C0"/>
                </a:solidFill>
              </a:rPr>
              <a:t>Directs the Army to submit a report to the defense committees, by Feb. 1, 2024, on the percentage of funds spent in FY23, and projected to be spent in FY24 and FY25, for depot-level maintenance and repair (by the public and private sectors), by Army depot    </a:t>
            </a:r>
          </a:p>
          <a:p>
            <a:pPr lvl="1"/>
            <a:endParaRPr lang="en-US" sz="1500" dirty="0">
              <a:solidFill>
                <a:srgbClr val="0070C0"/>
              </a:solidFill>
            </a:endParaRPr>
          </a:p>
          <a:p>
            <a:r>
              <a:rPr lang="en-US" dirty="0"/>
              <a:t>Sec. 865. Modifying Requirements for Rare Earths and Strategic and Critical Minerals </a:t>
            </a:r>
          </a:p>
          <a:p>
            <a:pPr lvl="1"/>
            <a:r>
              <a:rPr lang="en-US" dirty="0"/>
              <a:t>Would have amended section 857 of the FY23 NDAA, adding advanced battery or components to the requirement that contractors provide provenance for certain permanent magnets </a:t>
            </a:r>
          </a:p>
          <a:p>
            <a:pPr lvl="1"/>
            <a:endParaRPr lang="en-US" sz="1500" dirty="0">
              <a:solidFill>
                <a:srgbClr val="0070C0"/>
              </a:solidFill>
            </a:endParaRPr>
          </a:p>
          <a:p>
            <a:pPr marL="0" lvl="1" indent="0">
              <a:spcBef>
                <a:spcPts val="1000"/>
              </a:spcBef>
              <a:buNone/>
            </a:pPr>
            <a:r>
              <a:rPr lang="en-US" sz="3600" dirty="0">
                <a:solidFill>
                  <a:srgbClr val="7030A0"/>
                </a:solidFill>
              </a:rPr>
              <a:t>Senate</a:t>
            </a:r>
          </a:p>
          <a:p>
            <a:r>
              <a:rPr lang="en-US" sz="2900" dirty="0"/>
              <a:t>Sec. 1085. Protection of Covered Sectors (Sens. Cornyn, Casey, </a:t>
            </a:r>
            <a:r>
              <a:rPr lang="en-US" sz="2900" dirty="0" err="1"/>
              <a:t>etal</a:t>
            </a:r>
            <a:r>
              <a:rPr lang="en-US" sz="2900" dirty="0"/>
              <a:t>)</a:t>
            </a:r>
          </a:p>
          <a:p>
            <a:pPr lvl="1"/>
            <a:r>
              <a:rPr lang="en-US" sz="2500" dirty="0"/>
              <a:t>Would have required US entities to notify the Secretary of the Treasury of certain business activities occurring in China, Russia, North Korea, or Iran</a:t>
            </a:r>
          </a:p>
          <a:p>
            <a:pPr marL="0" lvl="1" indent="0">
              <a:buNone/>
            </a:pPr>
            <a:endParaRPr lang="en-US" dirty="0">
              <a:solidFill>
                <a:srgbClr val="0070C0"/>
              </a:solidFill>
              <a:highlight>
                <a:srgbClr val="00FF00"/>
              </a:highlight>
            </a:endParaRPr>
          </a:p>
          <a:p>
            <a:endParaRPr lang="en-US" sz="1900" dirty="0">
              <a:solidFill>
                <a:srgbClr val="0070C0"/>
              </a:solidFill>
            </a:endParaRPr>
          </a:p>
          <a:p>
            <a:pPr lvl="1"/>
            <a:endParaRPr lang="en-US" dirty="0">
              <a:highlight>
                <a:srgbClr val="00FF00"/>
              </a:highlight>
            </a:endParaRPr>
          </a:p>
          <a:p>
            <a:pPr lvl="1"/>
            <a:endParaRPr lang="en-US" dirty="0">
              <a:highlight>
                <a:srgbClr val="FFFF00"/>
              </a:highlight>
            </a:endParaRPr>
          </a:p>
          <a:p>
            <a:pPr lvl="1"/>
            <a:endParaRPr lang="en-US" dirty="0"/>
          </a:p>
        </p:txBody>
      </p:sp>
      <p:sp>
        <p:nvSpPr>
          <p:cNvPr id="4" name="Slide Number Placeholder 3">
            <a:extLst>
              <a:ext uri="{FF2B5EF4-FFF2-40B4-BE49-F238E27FC236}">
                <a16:creationId xmlns:a16="http://schemas.microsoft.com/office/drawing/2014/main" id="{0CF526D4-535A-1EDF-49E5-2731B766DF79}"/>
              </a:ext>
            </a:extLst>
          </p:cNvPr>
          <p:cNvSpPr>
            <a:spLocks noGrp="1"/>
          </p:cNvSpPr>
          <p:nvPr>
            <p:ph type="sldNum" sz="quarter" idx="12"/>
          </p:nvPr>
        </p:nvSpPr>
        <p:spPr/>
        <p:txBody>
          <a:bodyPr/>
          <a:lstStyle/>
          <a:p>
            <a:fld id="{B715CB5C-FA2A-4B17-8BA5-2DB4B77A69FC}" type="slidenum">
              <a:rPr lang="en-US" smtClean="0"/>
              <a:t>8</a:t>
            </a:fld>
            <a:endParaRPr lang="en-US" dirty="0"/>
          </a:p>
        </p:txBody>
      </p:sp>
    </p:spTree>
    <p:extLst>
      <p:ext uri="{BB962C8B-B14F-4D97-AF65-F5344CB8AC3E}">
        <p14:creationId xmlns:p14="http://schemas.microsoft.com/office/powerpoint/2010/main" val="414853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8FB5C7-0C23-467A-BC70-B7955067E303}"/>
              </a:ext>
            </a:extLst>
          </p:cNvPr>
          <p:cNvSpPr>
            <a:spLocks noGrp="1"/>
          </p:cNvSpPr>
          <p:nvPr>
            <p:ph type="title"/>
          </p:nvPr>
        </p:nvSpPr>
        <p:spPr/>
        <p:txBody>
          <a:bodyPr/>
          <a:lstStyle/>
          <a:p>
            <a:r>
              <a:rPr lang="en-US" dirty="0"/>
              <a:t>Industrial Base – Domestic Content</a:t>
            </a:r>
          </a:p>
        </p:txBody>
      </p:sp>
      <p:sp>
        <p:nvSpPr>
          <p:cNvPr id="3" name="Content Placeholder 2">
            <a:extLst>
              <a:ext uri="{FF2B5EF4-FFF2-40B4-BE49-F238E27FC236}">
                <a16:creationId xmlns:a16="http://schemas.microsoft.com/office/drawing/2014/main" id="{849155E9-1EC0-4F4C-BFCE-1F0FAAFCE620}"/>
              </a:ext>
            </a:extLst>
          </p:cNvPr>
          <p:cNvSpPr>
            <a:spLocks noGrp="1"/>
          </p:cNvSpPr>
          <p:nvPr>
            <p:ph idx="1"/>
          </p:nvPr>
        </p:nvSpPr>
        <p:spPr>
          <a:xfrm>
            <a:off x="838200" y="1567009"/>
            <a:ext cx="10868130" cy="5290991"/>
          </a:xfrm>
        </p:spPr>
        <p:txBody>
          <a:bodyPr>
            <a:normAutofit fontScale="62500" lnSpcReduction="20000"/>
          </a:bodyPr>
          <a:lstStyle/>
          <a:p>
            <a:r>
              <a:rPr lang="en-US" sz="2900" dirty="0"/>
              <a:t>Sec. 833. Amend Requirement to Buy Certain Metals from Domestic Sources (H 843/S 864)</a:t>
            </a:r>
          </a:p>
          <a:p>
            <a:pPr lvl="1"/>
            <a:r>
              <a:rPr lang="en-US" dirty="0"/>
              <a:t>Amends 10 USC 4863 (Specialty metals), by requiring that the exception permitting an acquisition from certain foreign sources requires that the specialty metals procured as mill product or incorporated into a component other than an end-item be melted or produced in </a:t>
            </a:r>
          </a:p>
          <a:p>
            <a:pPr lvl="2"/>
            <a:r>
              <a:rPr lang="en-US" dirty="0"/>
              <a:t>the U.S., </a:t>
            </a:r>
          </a:p>
          <a:p>
            <a:pPr lvl="2"/>
            <a:r>
              <a:rPr lang="en-US" dirty="0"/>
              <a:t>the country which the mill product or component is procured, or </a:t>
            </a:r>
          </a:p>
          <a:p>
            <a:pPr lvl="2"/>
            <a:r>
              <a:rPr lang="en-US" dirty="0"/>
              <a:t>another country pursuant to an agreement with said country </a:t>
            </a:r>
          </a:p>
          <a:p>
            <a:pPr lvl="1"/>
            <a:r>
              <a:rPr lang="en-US" dirty="0"/>
              <a:t>When flight safety regulations require the provenance of materials, requires the supplier to inform DoD of any materials “known” to be manufactured in China, Russia, Iran, or North Korea</a:t>
            </a:r>
          </a:p>
          <a:p>
            <a:pPr lvl="2"/>
            <a:r>
              <a:rPr lang="en-US" dirty="0"/>
              <a:t>Requires DoD to submit an annual report to the defense committees , by March 31 of each year, indicating how much specialty metal placed into DoD systems has been acquired from China, Russia, Iran, or North Korea</a:t>
            </a:r>
          </a:p>
          <a:p>
            <a:pPr lvl="1"/>
            <a:r>
              <a:rPr lang="en-US" dirty="0"/>
              <a:t>The requirements of this section are effective two years from enactment </a:t>
            </a:r>
          </a:p>
          <a:p>
            <a:pPr lvl="1"/>
            <a:endParaRPr lang="en-US" dirty="0"/>
          </a:p>
          <a:p>
            <a:r>
              <a:rPr lang="en-US" dirty="0"/>
              <a:t>Sec. 835. Enhanced Domestic Content for MDAPs (H 869) (Rep. Norcross) </a:t>
            </a:r>
          </a:p>
          <a:p>
            <a:pPr lvl="1"/>
            <a:r>
              <a:rPr lang="en-US" dirty="0"/>
              <a:t>Requires DoD to </a:t>
            </a:r>
          </a:p>
          <a:p>
            <a:pPr lvl="2"/>
            <a:r>
              <a:rPr lang="en-US" dirty="0"/>
              <a:t>Submit a report to the defense committees assessing domestic content for procurements related to MDAPs</a:t>
            </a:r>
          </a:p>
          <a:p>
            <a:pPr lvl="2"/>
            <a:r>
              <a:rPr lang="en-US" dirty="0"/>
              <a:t>Establish a data repository for collecting and analyzing data on domestic sourcing for critical products </a:t>
            </a:r>
          </a:p>
          <a:p>
            <a:pPr lvl="1"/>
            <a:r>
              <a:rPr lang="en-US" dirty="0"/>
              <a:t>For purposes of Buy American (Title 41, Chapter 83), items procured in connection to MDAPs are “substantially all” domestic if the costs of the domestic content exceed 60% by date of enactment, 65% by January 1, 2024, and 75% by January 1, 2029  </a:t>
            </a:r>
          </a:p>
          <a:p>
            <a:pPr lvl="2"/>
            <a:r>
              <a:rPr lang="en-US" dirty="0"/>
              <a:t>Applies only to contracts entered into on or after enactment</a:t>
            </a:r>
          </a:p>
          <a:p>
            <a:pPr lvl="2"/>
            <a:r>
              <a:rPr lang="en-US" dirty="0"/>
              <a:t>Does not apply to manufactured articles that are predominantly iron or steel   </a:t>
            </a:r>
          </a:p>
          <a:p>
            <a:pPr lvl="2"/>
            <a:r>
              <a:rPr lang="en-US" dirty="0"/>
              <a:t>Does not apply to the NTIB or countries with a reciprocal defense procurement memorandum with the U.S. </a:t>
            </a:r>
          </a:p>
          <a:p>
            <a:pPr lvl="2"/>
            <a:r>
              <a:rPr lang="en-US" dirty="0"/>
              <a:t>Requires DoD to issue temporary fallback rules within 180 days of enactment to determine how to treat lowest price offers for end-products meeting a 55% threshold. These fallback rules expire January 1, 2031</a:t>
            </a:r>
          </a:p>
          <a:p>
            <a:endParaRPr lang="en-US" sz="1600" dirty="0"/>
          </a:p>
        </p:txBody>
      </p:sp>
      <p:sp>
        <p:nvSpPr>
          <p:cNvPr id="4" name="Slide Number Placeholder 3">
            <a:extLst>
              <a:ext uri="{FF2B5EF4-FFF2-40B4-BE49-F238E27FC236}">
                <a16:creationId xmlns:a16="http://schemas.microsoft.com/office/drawing/2014/main" id="{39096161-3D03-B8A0-5C78-45C05A686AC7}"/>
              </a:ext>
            </a:extLst>
          </p:cNvPr>
          <p:cNvSpPr>
            <a:spLocks noGrp="1"/>
          </p:cNvSpPr>
          <p:nvPr>
            <p:ph type="sldNum" sz="quarter" idx="12"/>
          </p:nvPr>
        </p:nvSpPr>
        <p:spPr/>
        <p:txBody>
          <a:bodyPr/>
          <a:lstStyle/>
          <a:p>
            <a:fld id="{B715CB5C-FA2A-4B17-8BA5-2DB4B77A69FC}" type="slidenum">
              <a:rPr lang="en-US" smtClean="0"/>
              <a:t>9</a:t>
            </a:fld>
            <a:endParaRPr lang="en-US" dirty="0"/>
          </a:p>
        </p:txBody>
      </p:sp>
    </p:spTree>
    <p:extLst>
      <p:ext uri="{BB962C8B-B14F-4D97-AF65-F5344CB8AC3E}">
        <p14:creationId xmlns:p14="http://schemas.microsoft.com/office/powerpoint/2010/main" val="36088202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21505</TotalTime>
  <Words>8381</Words>
  <Application>Microsoft Office PowerPoint</Application>
  <PresentationFormat>Widescreen</PresentationFormat>
  <Paragraphs>706</Paragraphs>
  <Slides>43</Slides>
  <Notes>38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43</vt:i4>
      </vt:variant>
    </vt:vector>
  </HeadingPairs>
  <TitlesOfParts>
    <vt:vector size="47" baseType="lpstr">
      <vt:lpstr>Arial</vt:lpstr>
      <vt:lpstr>Calibri</vt:lpstr>
      <vt:lpstr>Calibri Light</vt:lpstr>
      <vt:lpstr>Office Theme</vt:lpstr>
      <vt:lpstr>Select Acquisition Policy Provisions in the FY2024 NDAA  (PL 118-31) </vt:lpstr>
      <vt:lpstr>The FY2024 NDAA  (PL 118-31) </vt:lpstr>
      <vt:lpstr>The Path to the FY2024 NDAA </vt:lpstr>
      <vt:lpstr>NDAA Acquisition Issue Categories </vt:lpstr>
      <vt:lpstr>What Else is the NDAA Carrying? </vt:lpstr>
      <vt:lpstr>Industrial Base </vt:lpstr>
      <vt:lpstr>Industrial Base</vt:lpstr>
      <vt:lpstr>Industrial Base – Not Adopted</vt:lpstr>
      <vt:lpstr>Industrial Base – Domestic Content</vt:lpstr>
      <vt:lpstr>Industrial Base – Domestic Content</vt:lpstr>
      <vt:lpstr>Domestic Content – Not Adopted</vt:lpstr>
      <vt:lpstr>Industrial Base – Supply Chain Security &amp; Visibility</vt:lpstr>
      <vt:lpstr>Industrial Base – Supply Chain Security &amp; Visibility</vt:lpstr>
      <vt:lpstr>Industrial Base – Excluding Sources</vt:lpstr>
      <vt:lpstr>Industrial Base – Excluding Sources</vt:lpstr>
      <vt:lpstr>Industrial Base – Excluding Sources</vt:lpstr>
      <vt:lpstr>Industrial Base – Excluding Sources </vt:lpstr>
      <vt:lpstr>Industrial Base – American Drone Security Act</vt:lpstr>
      <vt:lpstr>Allies &amp; Partners – Ukraine (and Others)</vt:lpstr>
      <vt:lpstr>Allies &amp; Partners – Foreign Military Sales</vt:lpstr>
      <vt:lpstr>Contracting</vt:lpstr>
      <vt:lpstr>Contracting </vt:lpstr>
      <vt:lpstr>Contracting – Inflation </vt:lpstr>
      <vt:lpstr>Contracting – Truthful Cost and Pricing</vt:lpstr>
      <vt:lpstr>Contracting – Intellectual Property</vt:lpstr>
      <vt:lpstr>Contracting – Not Adopted</vt:lpstr>
      <vt:lpstr>Rapid/Streamlined Acquisition</vt:lpstr>
      <vt:lpstr>Rapid Acquisition – Commercial </vt:lpstr>
      <vt:lpstr>Rapid Acquisition Pilot Programs – Not Adopted</vt:lpstr>
      <vt:lpstr>Software</vt:lpstr>
      <vt:lpstr>Artificial Intelligence </vt:lpstr>
      <vt:lpstr>Artificial Intelligence </vt:lpstr>
      <vt:lpstr>Cybersecurity </vt:lpstr>
      <vt:lpstr>Cybersecurity – Not Adopted</vt:lpstr>
      <vt:lpstr>Small Business</vt:lpstr>
      <vt:lpstr>Small Business</vt:lpstr>
      <vt:lpstr>Small Business – Not Adopted</vt:lpstr>
      <vt:lpstr>Security Clearance</vt:lpstr>
      <vt:lpstr>Miscellaneous</vt:lpstr>
      <vt:lpstr>Misc. – DoD Organization &amp; the FAR Council</vt:lpstr>
      <vt:lpstr>Miscellaneous – PFAS (Title III, Subtitle C)</vt:lpstr>
      <vt:lpstr>Miscellaneous – Not Adopted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review of acquisition policy provisions in the pending FY19 National Defense Authorization Act</dc:title>
  <dc:creator>Jon Etherton</dc:creator>
  <cp:lastModifiedBy>Tiffany Snider</cp:lastModifiedBy>
  <cp:revision>323</cp:revision>
  <cp:lastPrinted>2018-06-26T17:58:22Z</cp:lastPrinted>
  <dcterms:created xsi:type="dcterms:W3CDTF">2018-06-12T17:56:32Z</dcterms:created>
  <dcterms:modified xsi:type="dcterms:W3CDTF">2024-02-05T20:00:38Z</dcterms:modified>
</cp:coreProperties>
</file>